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4"/>
    <p:sldMasterId id="2147483653" r:id="rId5"/>
    <p:sldMasterId id="2147483654" r:id="rId6"/>
    <p:sldMasterId id="214748365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Lst>
  <p:sldSz cy="6858000" cx="12192000"/>
  <p:notesSz cx="7772400" cy="10058400"/>
  <p:embeddedFontLst>
    <p:embeddedFont>
      <p:font typeface="Open Sans ExtraBold"/>
      <p:bold r:id="rId28"/>
      <p:boldItalic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font" Target="fonts/OpenSansExtraBold-bold.fntdata"/><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OpenSansExtraBold-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3.xml"/><Relationship Id="rId33" Type="http://schemas.openxmlformats.org/officeDocument/2006/relationships/font" Target="fonts/OpenSans-boldItalic.fntdata"/><Relationship Id="rId10" Type="http://schemas.openxmlformats.org/officeDocument/2006/relationships/slide" Target="slides/slide2.xml"/><Relationship Id="rId32" Type="http://schemas.openxmlformats.org/officeDocument/2006/relationships/font" Target="fonts/OpenSans-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 name="Google Shape;5;n"/>
          <p:cNvSpPr txBox="1"/>
          <p:nvPr>
            <p:ph idx="3" type="hdr"/>
          </p:nvPr>
        </p:nvSpPr>
        <p:spPr>
          <a:xfrm>
            <a:off x="0" y="0"/>
            <a:ext cx="3372840" cy="5025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10" type="dt"/>
          </p:nvPr>
        </p:nvSpPr>
        <p:spPr>
          <a:xfrm>
            <a:off x="4399200" y="0"/>
            <a:ext cx="3372840" cy="502560"/>
          </a:xfrm>
          <a:prstGeom prst="rect">
            <a:avLst/>
          </a:prstGeom>
          <a:noFill/>
          <a:ln>
            <a:noFill/>
          </a:ln>
        </p:spPr>
        <p:txBody>
          <a:bodyPr anchorCtr="0" anchor="t" bIns="0" lIns="0" spcFirstLastPara="1" rIns="0" wrap="square" tIns="0">
            <a:noAutofit/>
          </a:bodyPr>
          <a:lstStyle>
            <a:lvl1pPr lvl="0" marR="0" rtl="0" algn="r">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9555480"/>
            <a:ext cx="3372840" cy="50256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4399200" y="9555480"/>
            <a:ext cx="3372840" cy="50256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0" i="0" lang="en-CA" sz="14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notes"/>
          <p:cNvSpPr/>
          <p:nvPr>
            <p:ph idx="2" type="sldImg"/>
          </p:nvPr>
        </p:nvSpPr>
        <p:spPr>
          <a:xfrm>
            <a:off x="533520" y="764280"/>
            <a:ext cx="6704280" cy="3771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 name="Google Shape;36;p1:notes"/>
          <p:cNvSpPr txBox="1"/>
          <p:nvPr>
            <p:ph idx="1" type="body"/>
          </p:nvPr>
        </p:nvSpPr>
        <p:spPr>
          <a:xfrm>
            <a:off x="777240" y="4777560"/>
            <a:ext cx="6217200" cy="481644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rgbClr val="000000"/>
              </a:buClr>
              <a:buSzPts val="2000"/>
              <a:buFont typeface="Arial"/>
              <a:buNone/>
            </a:pPr>
            <a:r>
              <a:rPr lang="en-CA" sz="2000"/>
              <a:t>Hello everyone and welcome to my talk where I will try to convince you that the future of ingestion in OpenSearch is streaming. One remark though, the content I am going to present is fairly technical and full of code snippets.</a:t>
            </a:r>
            <a:endParaRPr b="0" sz="2000"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0: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With the transport getting out of the way, we had to tackle the next big thing: core HTTP engine and handlers.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On the surface, those are all the changes we did: the REST handler signals that it supports streaming and HTTP server transport just had another entry point that manages requests (and responses) as streams (please notice this new </a:t>
            </a:r>
            <a:r>
              <a:rPr b="1" lang="en-CA" sz="2000">
                <a:solidFill>
                  <a:schemeClr val="dk1"/>
                </a:solidFill>
              </a:rPr>
              <a:t>StreamingHttpChannel</a:t>
            </a:r>
            <a:r>
              <a:rPr lang="en-CA" sz="2000">
                <a:solidFill>
                  <a:schemeClr val="dk1"/>
                </a:solidFill>
              </a:rPr>
              <a:t> abstraction).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Obviously, under the hood a lot more was happening but we were able to cut down the amount of developer facing changes to the minimum at this point. The backward compatibility between 3.x and 2.x release lines is also fully preserved.</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35" name="Google Shape;135;p10: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1: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Let us take a look at a very basic example of implementing streaming REST handler. Since we kept the existing RestHandler interface unchanged (except the </a:t>
            </a:r>
            <a:r>
              <a:rPr b="1" lang="en-CA" sz="2000">
                <a:solidFill>
                  <a:schemeClr val="dk1"/>
                </a:solidFill>
              </a:rPr>
              <a:t>supportsStreaming</a:t>
            </a:r>
            <a:r>
              <a:rPr lang="en-CA" sz="2000">
                <a:solidFill>
                  <a:schemeClr val="dk1"/>
                </a:solidFill>
              </a:rPr>
              <a:t> method), here comes the question: how to differentiate non-streaming conversation from the streaming one?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This is probably the most non-intuitive and quirky design decision we have made so far. It relies on implicit knowledge and type casting. In case of streaming, the HTTP engine guarantees to push down to the handler the instance of </a:t>
            </a:r>
            <a:r>
              <a:rPr b="1" lang="en-CA" sz="2000">
                <a:solidFill>
                  <a:schemeClr val="dk1"/>
                </a:solidFill>
              </a:rPr>
              <a:t>StreamingRestChannel</a:t>
            </a:r>
            <a:r>
              <a:rPr lang="en-CA" sz="2000">
                <a:solidFill>
                  <a:schemeClr val="dk1"/>
                </a:solidFill>
              </a:rPr>
              <a:t> instead of basic </a:t>
            </a:r>
            <a:r>
              <a:rPr b="1" lang="en-CA" sz="2000">
                <a:solidFill>
                  <a:schemeClr val="dk1"/>
                </a:solidFill>
              </a:rPr>
              <a:t>RestChannel</a:t>
            </a:r>
            <a:r>
              <a:rPr lang="en-CA" sz="2000">
                <a:solidFill>
                  <a:schemeClr val="dk1"/>
                </a:solidFill>
              </a:rPr>
              <a:t>. The driver behind this decision was to not break or explode public APIs at all costs.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Once we get over type casting, the full power of Project Reactor (which the core brings as a dependency now) is here. The HTTP engine would stream the request payload chunk by chunk and expects the response chunks to be emitted. There is no 1-to-1 constraint here, the implementors are free to use any batching strategies or deferred processing techniques.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In case your are plugin author and Project Reactor is not your cup of tea, the API depends on reactive streams only.</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49" name="Google Shape;149;p11: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2: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Great, so we have talked a lot about server transports, engines and plugins, but not clients. For JVM platform, we historically have three types of clients: RestClient, Rest High Level Client and Opensearch Java Client. The RestClient is most basic one and serves as a building block for others, so we focused on it first.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The RestClient got a new method </a:t>
            </a:r>
            <a:r>
              <a:rPr b="1" lang="en-CA" sz="2000">
                <a:solidFill>
                  <a:schemeClr val="dk1"/>
                </a:solidFill>
              </a:rPr>
              <a:t>streamRequest</a:t>
            </a:r>
            <a:r>
              <a:rPr lang="en-CA" sz="2000">
                <a:solidFill>
                  <a:schemeClr val="dk1"/>
                </a:solidFill>
              </a:rPr>
              <a:t>, which mirrors </a:t>
            </a:r>
            <a:r>
              <a:rPr b="1" lang="en-CA" sz="2000">
                <a:solidFill>
                  <a:schemeClr val="dk1"/>
                </a:solidFill>
              </a:rPr>
              <a:t>performRequest</a:t>
            </a:r>
            <a:r>
              <a:rPr lang="en-CA" sz="2000">
                <a:solidFill>
                  <a:schemeClr val="dk1"/>
                </a:solidFill>
              </a:rPr>
              <a:t> but operates over streaming requests and responses. It is pretty low level and is centered around </a:t>
            </a:r>
            <a:r>
              <a:rPr b="1" lang="en-CA" sz="2000">
                <a:solidFill>
                  <a:schemeClr val="dk1"/>
                </a:solidFill>
              </a:rPr>
              <a:t>ByteBuffer</a:t>
            </a:r>
            <a:r>
              <a:rPr lang="en-CA" sz="2000">
                <a:solidFill>
                  <a:schemeClr val="dk1"/>
                </a:solidFill>
              </a:rPr>
              <a:t>s but because it is built on top of reactive streams, you have full power of Project Reactor operators on the client side as well.</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Again, this is non-breaking change, with one important caveat. For 2.x release line, RestClient uses Apache HttpClient 4 under the hood and its streaming capabilities are limited to HTTP/1.1 and chunked transfer encoding. For 3.x release line, RestClient uses Apache HttpClient 5 and could also make use of native HTTP/2 streaming (if negotiated with the server side). This happens absolutely transparently to the </a:t>
            </a:r>
            <a:r>
              <a:rPr b="1" lang="en-CA" sz="2000">
                <a:solidFill>
                  <a:schemeClr val="dk1"/>
                </a:solidFill>
              </a:rPr>
              <a:t>RestClient</a:t>
            </a:r>
            <a:r>
              <a:rPr lang="en-CA" sz="2000">
                <a:solidFill>
                  <a:schemeClr val="dk1"/>
                </a:solidFill>
              </a:rPr>
              <a:t> consumers.</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If you are curious to know why OpenSearch </a:t>
            </a:r>
            <a:r>
              <a:rPr lang="en-CA" sz="2000">
                <a:solidFill>
                  <a:schemeClr val="dk1"/>
                </a:solidFill>
              </a:rPr>
              <a:t>2.x release line does not use Apache HttpClient 5, please ask me at the end of the talk.</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159" name="Google Shape;159;p1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Quick note in case you are not using official OpenSearch clients. There is nothing special about the streaming support in the RestClient. Any generic HTTP client will fit, like for example HttpClient from Reactor Netty library.</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173" name="Google Shape;173;p1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After working through all these roadblocks, we ended up with the initial version of the streaming ingestion API. In order to be consumable as flawlessly as possible, we decided to stream the payloads using the same NDJSON format. That should make migration from the traditional bulk indexing pretty trivial. The whole API is implemented by new RestBulkStreamingAction, complementing the existing RestBulkAction.</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Since the node to node transport does not support streaming yet, the implementation uses micro-batching strategies to collect the bulk operations and forward them to the data nodes. We expect a lot of improvements on this front so nonetheless the API is fully functional, it is marked as experimental at the moment. </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182" name="Google Shape;182;p14:notes"/>
          <p:cNvSpPr/>
          <p:nvPr>
            <p:ph idx="2" type="sldImg"/>
          </p:nvPr>
        </p:nvSpPr>
        <p:spPr>
          <a:xfrm>
            <a:off x="0" y="763588"/>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5: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To prove that everything I have said so far is real, I would like to show you a live demo of streaming ingestion that came out with the latest 2.17.0 release. The two changes that require manual intervention at the moment:</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install transport-reactor-netty4 plugin</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change the default HTTP transport to reactor-netty4-secure in the opensearch.yml file</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195" name="Google Shape;195;p15:notes"/>
          <p:cNvSpPr/>
          <p:nvPr>
            <p:ph idx="2" type="sldImg"/>
          </p:nvPr>
        </p:nvSpPr>
        <p:spPr>
          <a:xfrm>
            <a:off x="0" y="763588"/>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6: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To recap, I would like to take the opportunity to highlight the key decisions we have made: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we could have done much better job by completely rewriting some parts of the core, but with no chances to bring it back to 2.x release line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we could have reinvented the wheel and rewrite the default Netty transport with reactive streams support, but we would have ended up with something very close to RxNetty or Reactor Netty</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we could have come up with our own reactive streams implementation, but it took Project Reactor years to mature and become safe choice for production system, same for other implementations</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However, none of these decisions are set in stone: we labeled these changes as experimental and are eagerly waiting for early feedback from each one of you.</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205" name="Google Shape;205;p16: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There are tons of things we would like to work on:</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realistic benchmarking, both for servers and clients: streaming definitely brings usability improvements but we aim for those to become the wins across the board</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bring streaming to native transport layer: the node to node communication is still based on request / response model, there are reasons to believe that having streaming end to end would improve system performance characteristics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right now there are few places where we have to copy stream chunks content from internal Netty buffers: using reference counting instead would eliminate this needless overhead</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there is a limit on chunk size that Netty has: streaming large documents may require tuning transport settings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robust failure handling: minimize the possibility of losing inflight documents due to client disconnects or coordinator failures</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there is an ongoing initiative to explore protocol buffers as the serialization format with the promise of being more efficient: if proven to be the case, it would make sense to use it for streaming ingestion as well</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the clients ecosystem needs to have streaming support: it is quite large scale effort since we have many clients for many languages </a:t>
            </a:r>
            <a:endParaRPr sz="2000">
              <a:solidFill>
                <a:schemeClr val="dk1"/>
              </a:solidFill>
            </a:endParaRPr>
          </a:p>
          <a:p>
            <a:pPr indent="-228600" lvl="0" marL="457200" rtl="0" algn="l">
              <a:lnSpc>
                <a:spcPct val="100000"/>
              </a:lnSpc>
              <a:spcBef>
                <a:spcPts val="0"/>
              </a:spcBef>
              <a:spcAft>
                <a:spcPts val="0"/>
              </a:spcAft>
              <a:buClr>
                <a:schemeClr val="dk1"/>
              </a:buClr>
              <a:buSzPts val="2000"/>
              <a:buNone/>
            </a:pPr>
            <a:r>
              <a:t/>
            </a:r>
            <a:endParaRPr sz="2000">
              <a:solidFill>
                <a:schemeClr val="dk1"/>
              </a:solidFill>
            </a:endParaRPr>
          </a:p>
          <a:p>
            <a:pPr indent="0" lvl="0" marL="0" rtl="0" algn="l">
              <a:lnSpc>
                <a:spcPct val="100000"/>
              </a:lnSpc>
              <a:spcBef>
                <a:spcPts val="0"/>
              </a:spcBef>
              <a:spcAft>
                <a:spcPts val="0"/>
              </a:spcAft>
              <a:buSzPts val="1400"/>
              <a:buNone/>
            </a:pPr>
            <a:r>
              <a:rPr lang="en-CA" sz="2000">
                <a:solidFill>
                  <a:schemeClr val="dk1"/>
                </a:solidFill>
              </a:rPr>
              <a:t>Speculating even more:</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what about pushing streaming capability even further: for example, it is realistic to introduce Websockets endpoints, server-sent event sinks or something completely different</a:t>
            </a:r>
            <a:endParaRPr sz="2000">
              <a:solidFill>
                <a:schemeClr val="dk1"/>
              </a:solidFill>
            </a:endParaRPr>
          </a:p>
          <a:p>
            <a:pPr indent="-355600" lvl="0" marL="457200" rtl="0" algn="l">
              <a:lnSpc>
                <a:spcPct val="100000"/>
              </a:lnSpc>
              <a:spcBef>
                <a:spcPts val="0"/>
              </a:spcBef>
              <a:spcAft>
                <a:spcPts val="0"/>
              </a:spcAft>
              <a:buClr>
                <a:schemeClr val="dk1"/>
              </a:buClr>
              <a:buSzPts val="2000"/>
              <a:buChar char="-"/>
            </a:pPr>
            <a:r>
              <a:rPr lang="en-CA" sz="2000">
                <a:solidFill>
                  <a:schemeClr val="dk1"/>
                </a:solidFill>
              </a:rPr>
              <a:t>the Reactor Netty offers everything the default Netty transport has, plus bakes much more inside: do we really need to maintain two transports? Could we make Reactor Netty the default one? Hopefully we are going to find the answer soon, proven by numbers.</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214" name="Google Shape;214;p1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I genuinely hope that streaming ingestion, and the foundation of streaming support in the OpenSearch we have built so far, gets you excited! Please give it a shot and share your invaluable feedback. We certainly have a long road ahead, so please come and help us! </a:t>
            </a:r>
            <a:endParaRPr/>
          </a:p>
        </p:txBody>
      </p:sp>
      <p:sp>
        <p:nvSpPr>
          <p:cNvPr id="223" name="Google Shape;223;p1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With that, I think this is all I have for you. Thank you very much for being here! Any questions?</a:t>
            </a:r>
            <a:endParaRPr/>
          </a:p>
        </p:txBody>
      </p:sp>
      <p:sp>
        <p:nvSpPr>
          <p:cNvPr id="229" name="Google Shape;229;p1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txBox="1"/>
          <p:nvPr>
            <p:ph idx="1" type="body"/>
          </p:nvPr>
        </p:nvSpPr>
        <p:spPr>
          <a:xfrm>
            <a:off x="777240" y="4777560"/>
            <a:ext cx="6217560" cy="452592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I would like to start with the problem statement right away so you could decide if the subject sounds interesting to you. The mass ingestion of the documents is probably the most convenient and widely used method of piping data into OpenSearch clusters. And we have Bulk API just for that, so what is the problem? Despite looking simple, it  is known to be notoriously difficult to operate in live clusters:</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What the batch size should be?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Should the client use multiple threads?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How to deal with TOO_MANY_REQUESTS?</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How one knows what is the threshold for “too many”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   Some of these questions could be answered in experimental way. But by and large, the major flaw of the Bulk API design is that it offloads the burden of proper sizing  and adjustment to the clients, disregarding the fact the servers are in much better position to manage that. We think that streaming is the way the ingestion should have been done and in this talk I will try to convince you that this is indeed the case.</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p:txBody>
      </p:sp>
      <p:sp>
        <p:nvSpPr>
          <p:cNvPr id="42" name="Google Shape;42;p2: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3: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And few words about m.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My name is Andriy Redko, I work for a company called Aiven Oy in a  team dedicated full time to OpenSearch.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I have been with the project for a bit more than 3 years, from very early days but not from the inception point.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If you would like to contact me, here are my personal communication channels, please feel free to reach out any time.</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56" name="Google Shape;56;p3: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So what are we going to talk about? We will kick of with a bit of history to learn where we are coming from. We realized early on that large amount of changes will be required. To assess the risks and to find the viable implementation path, we went through multiple rounds of prototypes. Every design decision is a set of tradeoffs. The ones we valued the most: backward compatibility with 2.x release line, realistic timelines and literally zero risks of breaking existing functionality. These goals shaped a lot the API surface and the choice of the additional components we could bring in. We are going to cover all that in details, including code samples and live demo. At the very end, I will walk you through the limitations that we currently have, how we plan to address those and some directions streaming may evolve down the line.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64" name="Google Shape;64;p4: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5: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sz="2000">
                <a:solidFill>
                  <a:schemeClr val="dk1"/>
                </a:solidFill>
              </a:rPr>
              <a:t>It all started with this RFC proposal by one of the OpenSearch founding members, Nick Knize. Nick had worked on Elasticsearch in the past, had in depth knowledge of the codebase and was aware of many shortcomings that the project accumulated over the years. The one that stood out, in his opinion, was cumbersome indexing API, also known as bulk indexing, the source of never ending confusion and complains. There should be better ways to ingest massive amounts of data into OpenSearch and streaming sounded like an  answer. </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73" name="Google Shape;73;p5: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6: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So we started off with building several proof of concepts. The work was designated to be throw-away from the day one, but we wanted to understand which components needed to be modified and at what extent.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The first road block we hit was related to default HTTP transport: nonetheless it is based on Netty 4, it was not designed to handle request and response streaming. Moreover, for 3.x we have added HTTP/2 support (that has native streaming capabilities) whereas the 2.x release line is still HTTP/1.1 only. We needed the implementation that would work with both protocols transparently and, preferably, still being based on Netty.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The second issue we run into was how to make core REST layer streaming aware without breaking integrations. It included the internal HTTP server engine and request handlers, that plugins and extensions could contribute as well.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Last but not least, having only server side covered is half done job. We have to roll out native streaming support to numerous clients.</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84" name="Google Shape;84;p6: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n-CA">
                <a:solidFill>
                  <a:schemeClr val="dk1"/>
                </a:solidFill>
              </a:rPr>
              <a:t>Where the proof of the concepts led us eventually? Reactive streams was exactly what we needed. Sadly we realized that modifying the existing default HTTP transport would be a very risky and time consuming. It would have made sense to introduce a new transport instead as an optional plugin. While building a prototype we found out that OpenSearch security plugin had no awareness of any transports beside the default one. This gap has to be closed first.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On the OpenSearch core, we settled on explicit opt-in design: the existing REST handlers would work as expected, knowing nothing about streaming. However, the implementors (either core or plugin developers) may signal the intent to use streaming by consuming newly introduced API extensions. The first such implementation would be the streaming favour of the bulk APIs. With respect to the client side, we decided to focus on JVM first and enhance the existing </a:t>
            </a:r>
            <a:r>
              <a:rPr b="1" lang="en-CA">
                <a:solidFill>
                  <a:schemeClr val="dk1"/>
                </a:solidFill>
              </a:rPr>
              <a:t>RestClient</a:t>
            </a:r>
            <a:r>
              <a:rPr lang="en-CA">
                <a:solidFill>
                  <a:schemeClr val="dk1"/>
                </a:solidFill>
              </a:rPr>
              <a:t> with streaming request / response processing.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CA">
                <a:solidFill>
                  <a:schemeClr val="dk1"/>
                </a:solidFill>
              </a:rPr>
              <a:t>All the changes were going to be delivered incrementally and marked as experimental. </a:t>
            </a:r>
            <a:endParaRPr>
              <a:solidFill>
                <a:schemeClr val="dk1"/>
              </a:solidFill>
            </a:endParaRPr>
          </a:p>
          <a:p>
            <a:pPr indent="0" lvl="0" marL="0" rtl="0" algn="l">
              <a:lnSpc>
                <a:spcPct val="100000"/>
              </a:lnSpc>
              <a:spcBef>
                <a:spcPts val="0"/>
              </a:spcBef>
              <a:spcAft>
                <a:spcPts val="0"/>
              </a:spcAft>
              <a:buSzPts val="1400"/>
              <a:buNone/>
            </a:pPr>
            <a:r>
              <a:t/>
            </a:r>
            <a:endParaRPr/>
          </a:p>
        </p:txBody>
      </p:sp>
      <p:sp>
        <p:nvSpPr>
          <p:cNvPr id="97" name="Google Shape;97;p7: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To be fair, the development on security plugin side was not planned but absolutely necessary. Secure transport is a must have for production deployments. As the result, we introduced the concept of secure transport settings provider to configure SSL/TLS layer. We also added new optional plugin extensions to expose secure transport variants and moved off custom transports from security plugin to the plugins or modules they belong to. As of today, we are still working on </a:t>
            </a:r>
            <a:r>
              <a:rPr b="1" lang="en-CA" sz="1700">
                <a:solidFill>
                  <a:schemeClr val="dk1"/>
                </a:solidFill>
              </a:rPr>
              <a:t>transport-nio </a:t>
            </a:r>
            <a:r>
              <a:rPr lang="en-CA" sz="2000">
                <a:solidFill>
                  <a:schemeClr val="dk1"/>
                </a:solidFill>
              </a:rPr>
              <a:t>plugin to level it up to the standards.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1100"/>
              <a:buFont typeface="Arial"/>
              <a:buNone/>
            </a:pPr>
            <a:r>
              <a:rPr lang="en-CA" sz="2000">
                <a:solidFill>
                  <a:schemeClr val="dk1"/>
                </a:solidFill>
              </a:rPr>
              <a:t>These new APIs are also marked experimental for one reason: we targeted SSL/TLS only but left aside any other aspects the secure transport implementations may have.</a:t>
            </a:r>
            <a:endParaRPr sz="2000">
              <a:solidFill>
                <a:schemeClr val="dk1"/>
              </a:solidFill>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10" name="Google Shape;110;p8: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9:notes"/>
          <p:cNvSpPr txBox="1"/>
          <p:nvPr>
            <p:ph idx="1" type="body"/>
          </p:nvPr>
        </p:nvSpPr>
        <p:spPr>
          <a:xfrm>
            <a:off x="777240" y="4777560"/>
            <a:ext cx="6217500" cy="4525800"/>
          </a:xfrm>
          <a:prstGeom prst="rect">
            <a:avLst/>
          </a:prstGeom>
          <a:noFill/>
          <a:ln>
            <a:noFill/>
          </a:ln>
        </p:spPr>
        <p:txBody>
          <a:bodyPr anchorCtr="0" anchor="t" bIns="0" lIns="0" spcFirstLastPara="1" rIns="0" wrap="square" tIns="0">
            <a:noAutofit/>
          </a:bodyPr>
          <a:lstStyle/>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Let us talk about the new transport plugin. As I mentioned few slides before, we concluded that we wanted to stay on Netty but also have API with native streaming support. It turns out, there is a project which does exactly that, Reactor Netty. As the name implies, it is built on top of Project Reactor, the reactive streams implementation from, well, Broadcom now, and Netty 4. At this stage, we were only interested in server side HTTP engine, but the project fully supports server side TCP engine (as well as the clients).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The fair question to ask if the Reactor Netty was the only option to choose from? Certainly not, we have considered RxNetty (sadly abandoned) and Eclipse Vert.x that required much more upfront work. We believe Reactor Netty sets us well for the future: it is battle tested, actively developed and maintained, has all the features we may need (like Websockets for example), is on track to deliver HTTP/3 support.</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t/>
            </a:r>
            <a:endParaRPr sz="2000">
              <a:solidFill>
                <a:schemeClr val="dk1"/>
              </a:solidFill>
            </a:endParaRPr>
          </a:p>
          <a:p>
            <a:pPr indent="-216000" lvl="0" marL="216000" rtl="0" algn="l">
              <a:lnSpc>
                <a:spcPct val="100000"/>
              </a:lnSpc>
              <a:spcBef>
                <a:spcPts val="0"/>
              </a:spcBef>
              <a:spcAft>
                <a:spcPts val="0"/>
              </a:spcAft>
              <a:buClr>
                <a:schemeClr val="dk1"/>
              </a:buClr>
              <a:buSzPts val="2000"/>
              <a:buFont typeface="Arial"/>
              <a:buNone/>
            </a:pPr>
            <a:r>
              <a:rPr lang="en-CA" sz="2000">
                <a:solidFill>
                  <a:schemeClr val="dk1"/>
                </a:solidFill>
              </a:rPr>
              <a:t>The new transport plugin is called </a:t>
            </a:r>
            <a:r>
              <a:rPr b="1" lang="en-CA" sz="2000">
                <a:solidFill>
                  <a:schemeClr val="dk1"/>
                </a:solidFill>
              </a:rPr>
              <a:t>transport-reactor-netty4</a:t>
            </a:r>
            <a:r>
              <a:rPr lang="en-CA" sz="2000">
                <a:solidFill>
                  <a:schemeClr val="dk1"/>
                </a:solidFill>
              </a:rPr>
              <a:t>. It is well documented and easy to switch to. It is still marked as experimental as we continue working on it to make sure all edge cases are covered.</a:t>
            </a:r>
            <a:endParaRPr sz="2000">
              <a:solidFill>
                <a:schemeClr val="dk1"/>
              </a:solidFill>
            </a:endParaRPr>
          </a:p>
          <a:p>
            <a:pPr indent="0" lvl="0" marL="0" rtl="0" algn="l">
              <a:lnSpc>
                <a:spcPct val="100000"/>
              </a:lnSpc>
              <a:spcBef>
                <a:spcPts val="0"/>
              </a:spcBef>
              <a:spcAft>
                <a:spcPts val="0"/>
              </a:spcAft>
              <a:buSzPts val="1400"/>
              <a:buNone/>
            </a:pPr>
            <a:r>
              <a:t/>
            </a:r>
            <a:endParaRPr/>
          </a:p>
        </p:txBody>
      </p:sp>
      <p:sp>
        <p:nvSpPr>
          <p:cNvPr id="122" name="Google Shape;122;p9:notes"/>
          <p:cNvSpPr/>
          <p:nvPr>
            <p:ph idx="2" type="sldImg"/>
          </p:nvPr>
        </p:nvSpPr>
        <p:spPr>
          <a:xfrm>
            <a:off x="0" y="764280"/>
            <a:ext cx="0" cy="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V1"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NoLogo" type="blank">
  <p:cSld name="BLANK">
    <p:spTree>
      <p:nvGrpSpPr>
        <p:cNvPr id="25"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type="blank">
  <p:cSld name="BLANK">
    <p:spTree>
      <p:nvGrpSpPr>
        <p:cNvPr id="33" name="Shape 3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slideLayout" Target="../slideLayouts/slideLayout3.xml"/><Relationship Id="rId4" Type="http://schemas.openxmlformats.org/officeDocument/2006/relationships/theme" Target="../theme/theme5.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10.png"/><Relationship Id="rId3" Type="http://schemas.openxmlformats.org/officeDocument/2006/relationships/slideLayout" Target="../slideLayouts/slideLayout4.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1E2"/>
        </a:solidFill>
      </p:bgPr>
    </p:bg>
    <p:spTree>
      <p:nvGrpSpPr>
        <p:cNvPr id="9" name="Shape 9"/>
        <p:cNvGrpSpPr/>
        <p:nvPr/>
      </p:nvGrpSpPr>
      <p:grpSpPr>
        <a:xfrm>
          <a:off x="0" y="0"/>
          <a:ext cx="0" cy="0"/>
          <a:chOff x="0" y="0"/>
          <a:chExt cx="0" cy="0"/>
        </a:xfrm>
      </p:grpSpPr>
      <p:pic>
        <p:nvPicPr>
          <p:cNvPr descr="A blue and white sky&#10;&#10;Description automatically generated" id="10" name="Google Shape;10;p1"/>
          <p:cNvPicPr preferRelativeResize="0"/>
          <p:nvPr/>
        </p:nvPicPr>
        <p:blipFill rotWithShape="1">
          <a:blip r:embed="rId1">
            <a:alphaModFix/>
          </a:blip>
          <a:srcRect b="0" l="0" r="0" t="0"/>
          <a:stretch/>
        </p:blipFill>
        <p:spPr>
          <a:xfrm>
            <a:off x="0" y="360"/>
            <a:ext cx="12191040" cy="6856200"/>
          </a:xfrm>
          <a:prstGeom prst="rect">
            <a:avLst/>
          </a:prstGeom>
          <a:noFill/>
          <a:ln>
            <a:noFill/>
          </a:ln>
        </p:spPr>
      </p:pic>
      <p:pic>
        <p:nvPicPr>
          <p:cNvPr descr="A red bridge over water with city in the background&#10;&#10;Description automatically generated" id="11" name="Google Shape;11;p1"/>
          <p:cNvPicPr preferRelativeResize="0"/>
          <p:nvPr/>
        </p:nvPicPr>
        <p:blipFill rotWithShape="1">
          <a:blip r:embed="rId2">
            <a:alphaModFix/>
          </a:blip>
          <a:srcRect b="0" l="0" r="0" t="0"/>
          <a:stretch/>
        </p:blipFill>
        <p:spPr>
          <a:xfrm>
            <a:off x="0" y="360"/>
            <a:ext cx="12191040" cy="6856200"/>
          </a:xfrm>
          <a:prstGeom prst="rect">
            <a:avLst/>
          </a:prstGeom>
          <a:noFill/>
          <a:ln>
            <a:noFill/>
          </a:ln>
        </p:spPr>
      </p:pic>
      <p:sp>
        <p:nvSpPr>
          <p:cNvPr id="12" name="Google Shape;12;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1E2"/>
        </a:solidFill>
      </p:bgPr>
    </p:bg>
    <p:spTree>
      <p:nvGrpSpPr>
        <p:cNvPr id="15" name="Shape 15"/>
        <p:cNvGrpSpPr/>
        <p:nvPr/>
      </p:nvGrpSpPr>
      <p:grpSpPr>
        <a:xfrm>
          <a:off x="0" y="0"/>
          <a:ext cx="0" cy="0"/>
          <a:chOff x="0" y="0"/>
          <a:chExt cx="0" cy="0"/>
        </a:xfrm>
      </p:grpSpPr>
      <p:pic>
        <p:nvPicPr>
          <p:cNvPr descr="A blue and white sky&#10;&#10;Description automatically generated" id="16" name="Google Shape;16;p3"/>
          <p:cNvPicPr preferRelativeResize="0"/>
          <p:nvPr/>
        </p:nvPicPr>
        <p:blipFill rotWithShape="1">
          <a:blip r:embed="rId1">
            <a:alphaModFix/>
          </a:blip>
          <a:srcRect b="0" l="0" r="0" t="0"/>
          <a:stretch/>
        </p:blipFill>
        <p:spPr>
          <a:xfrm>
            <a:off x="0" y="360"/>
            <a:ext cx="12191040" cy="6856200"/>
          </a:xfrm>
          <a:prstGeom prst="rect">
            <a:avLst/>
          </a:prstGeom>
          <a:noFill/>
          <a:ln>
            <a:noFill/>
          </a:ln>
        </p:spPr>
      </p:pic>
      <p:sp>
        <p:nvSpPr>
          <p:cNvPr id="17" name="Google Shape;17;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1E2"/>
        </a:solidFill>
      </p:bgPr>
    </p:bg>
    <p:spTree>
      <p:nvGrpSpPr>
        <p:cNvPr id="20" name="Shape 20"/>
        <p:cNvGrpSpPr/>
        <p:nvPr/>
      </p:nvGrpSpPr>
      <p:grpSpPr>
        <a:xfrm>
          <a:off x="0" y="0"/>
          <a:ext cx="0" cy="0"/>
          <a:chOff x="0" y="0"/>
          <a:chExt cx="0" cy="0"/>
        </a:xfrm>
      </p:grpSpPr>
      <p:pic>
        <p:nvPicPr>
          <p:cNvPr descr="A blue and white sky&#10;&#10;Description automatically generated" id="21" name="Google Shape;21;p5"/>
          <p:cNvPicPr preferRelativeResize="0"/>
          <p:nvPr/>
        </p:nvPicPr>
        <p:blipFill rotWithShape="1">
          <a:blip r:embed="rId1">
            <a:alphaModFix/>
          </a:blip>
          <a:srcRect b="0" l="0" r="0" t="0"/>
          <a:stretch/>
        </p:blipFill>
        <p:spPr>
          <a:xfrm>
            <a:off x="0" y="360"/>
            <a:ext cx="12191040" cy="6856200"/>
          </a:xfrm>
          <a:prstGeom prst="rect">
            <a:avLst/>
          </a:prstGeom>
          <a:noFill/>
          <a:ln>
            <a:noFill/>
          </a:ln>
        </p:spPr>
      </p:pic>
      <p:pic>
        <p:nvPicPr>
          <p:cNvPr id="22" name="Google Shape;22;p5"/>
          <p:cNvPicPr preferRelativeResize="0"/>
          <p:nvPr/>
        </p:nvPicPr>
        <p:blipFill rotWithShape="1">
          <a:blip r:embed="rId2">
            <a:alphaModFix/>
          </a:blip>
          <a:srcRect b="0" l="0" r="0" t="0"/>
          <a:stretch/>
        </p:blipFill>
        <p:spPr>
          <a:xfrm>
            <a:off x="0" y="360"/>
            <a:ext cx="12191040" cy="6856200"/>
          </a:xfrm>
          <a:prstGeom prst="rect">
            <a:avLst/>
          </a:prstGeom>
          <a:noFill/>
          <a:ln>
            <a:noFill/>
          </a:ln>
        </p:spPr>
      </p:pic>
      <p:sp>
        <p:nvSpPr>
          <p:cNvPr id="23" name="Google Shape;23;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5"/>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1E2"/>
        </a:solidFill>
      </p:bgPr>
    </p:bg>
    <p:spTree>
      <p:nvGrpSpPr>
        <p:cNvPr id="26" name="Shape 26"/>
        <p:cNvGrpSpPr/>
        <p:nvPr/>
      </p:nvGrpSpPr>
      <p:grpSpPr>
        <a:xfrm>
          <a:off x="0" y="0"/>
          <a:ext cx="0" cy="0"/>
          <a:chOff x="0" y="0"/>
          <a:chExt cx="0" cy="0"/>
        </a:xfrm>
      </p:grpSpPr>
      <p:pic>
        <p:nvPicPr>
          <p:cNvPr descr="A blue and white sky&#10;&#10;Description automatically generated" id="27" name="Google Shape;27;p7"/>
          <p:cNvPicPr preferRelativeResize="0"/>
          <p:nvPr/>
        </p:nvPicPr>
        <p:blipFill rotWithShape="1">
          <a:blip r:embed="rId1">
            <a:alphaModFix/>
          </a:blip>
          <a:srcRect b="0" l="0" r="0" t="0"/>
          <a:stretch/>
        </p:blipFill>
        <p:spPr>
          <a:xfrm>
            <a:off x="0" y="360"/>
            <a:ext cx="12191040" cy="6856200"/>
          </a:xfrm>
          <a:prstGeom prst="rect">
            <a:avLst/>
          </a:prstGeom>
          <a:noFill/>
          <a:ln>
            <a:noFill/>
          </a:ln>
        </p:spPr>
      </p:pic>
      <p:pic>
        <p:nvPicPr>
          <p:cNvPr id="28" name="Google Shape;28;p7"/>
          <p:cNvPicPr preferRelativeResize="0"/>
          <p:nvPr/>
        </p:nvPicPr>
        <p:blipFill rotWithShape="1">
          <a:blip r:embed="rId2">
            <a:alphaModFix/>
          </a:blip>
          <a:srcRect b="0" l="0" r="0" t="0"/>
          <a:stretch/>
        </p:blipFill>
        <p:spPr>
          <a:xfrm>
            <a:off x="0" y="360"/>
            <a:ext cx="12191040" cy="6856200"/>
          </a:xfrm>
          <a:prstGeom prst="rect">
            <a:avLst/>
          </a:prstGeom>
          <a:noFill/>
          <a:ln>
            <a:noFill/>
          </a:ln>
        </p:spPr>
      </p:pic>
      <p:sp>
        <p:nvSpPr>
          <p:cNvPr id="29" name="Google Shape;29;p7"/>
          <p:cNvSpPr/>
          <p:nvPr/>
        </p:nvSpPr>
        <p:spPr>
          <a:xfrm>
            <a:off x="93960" y="474840"/>
            <a:ext cx="528480" cy="583560"/>
          </a:xfrm>
          <a:prstGeom prst="rect">
            <a:avLst/>
          </a:prstGeom>
          <a:no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8000"/>
              <a:buFont typeface="Arial"/>
              <a:buNone/>
            </a:pPr>
            <a:r>
              <a:rPr b="0" i="0" lang="en-CA" sz="8000" u="none" cap="none" strike="noStrike">
                <a:solidFill>
                  <a:schemeClr val="dk1"/>
                </a:solidFill>
                <a:latin typeface="Open Sans"/>
                <a:ea typeface="Open Sans"/>
                <a:cs typeface="Open Sans"/>
                <a:sym typeface="Open Sans"/>
              </a:rPr>
              <a:t>“</a:t>
            </a:r>
            <a:endParaRPr b="0" i="0" sz="8000" u="none" cap="none" strike="noStrike">
              <a:solidFill>
                <a:srgbClr val="000000"/>
              </a:solidFill>
              <a:latin typeface="Arial"/>
              <a:ea typeface="Arial"/>
              <a:cs typeface="Arial"/>
              <a:sym typeface="Arial"/>
            </a:endParaRPr>
          </a:p>
        </p:txBody>
      </p:sp>
      <p:sp>
        <p:nvSpPr>
          <p:cNvPr id="30" name="Google Shape;30;p7"/>
          <p:cNvSpPr/>
          <p:nvPr/>
        </p:nvSpPr>
        <p:spPr>
          <a:xfrm>
            <a:off x="6308640" y="1949400"/>
            <a:ext cx="528480" cy="378360"/>
          </a:xfrm>
          <a:prstGeom prst="rect">
            <a:avLst/>
          </a:prstGeom>
          <a:noFill/>
          <a:ln>
            <a:noFill/>
          </a:ln>
        </p:spPr>
        <p:txBody>
          <a:bodyPr anchorCtr="0" anchor="ctr" bIns="45000" lIns="90000" spcFirstLastPara="1" rIns="90000" wrap="square" tIns="45000">
            <a:noAutofit/>
          </a:bodyPr>
          <a:lstStyle/>
          <a:p>
            <a:pPr indent="0" lvl="0" marL="0" marR="0" rtl="0" algn="r">
              <a:lnSpc>
                <a:spcPct val="100000"/>
              </a:lnSpc>
              <a:spcBef>
                <a:spcPts val="0"/>
              </a:spcBef>
              <a:spcAft>
                <a:spcPts val="0"/>
              </a:spcAft>
              <a:buClr>
                <a:srgbClr val="000000"/>
              </a:buClr>
              <a:buSzPts val="8000"/>
              <a:buFont typeface="Arial"/>
              <a:buNone/>
            </a:pPr>
            <a:r>
              <a:rPr b="0" i="0" lang="en-CA" sz="8000" u="none" cap="none" strike="noStrike">
                <a:solidFill>
                  <a:schemeClr val="dk1"/>
                </a:solidFill>
                <a:latin typeface="Open Sans"/>
                <a:ea typeface="Open Sans"/>
                <a:cs typeface="Open Sans"/>
                <a:sym typeface="Open Sans"/>
              </a:rPr>
              <a:t>”</a:t>
            </a:r>
            <a:endParaRPr b="0" i="0" sz="8000" u="none" cap="none" strike="noStrike">
              <a:solidFill>
                <a:srgbClr val="000000"/>
              </a:solidFill>
              <a:latin typeface="Arial"/>
              <a:ea typeface="Arial"/>
              <a:cs typeface="Arial"/>
              <a:sym typeface="Arial"/>
            </a:endParaRPr>
          </a:p>
        </p:txBody>
      </p:sp>
      <p:sp>
        <p:nvSpPr>
          <p:cNvPr id="31" name="Google Shape;31;p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 name="Google Shape;32;p7"/>
          <p:cNvSpPr txBox="1"/>
          <p:nvPr>
            <p:ph idx="1" type="body"/>
          </p:nvPr>
        </p:nvSpPr>
        <p:spPr>
          <a:xfrm>
            <a:off x="609480" y="1604520"/>
            <a:ext cx="109724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1"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hyperlink" Target="https://github.com/opensearch-project/OpenSearch/issues/3000" TargetMode="External"/><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hyperlink" Target="https://github.com/opensearch-project/OpenSearch/issues/300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github.com/opensearch-project/OpenSearch/issues/3000" TargetMode="External"/><Relationship Id="rId5"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github.com/opensearch-project/OpenSearch/issues/300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hyperlink" Target="https://github.com/opensearch-project/OpenSearch/issues/3000" TargetMode="External"/><Relationship Id="rId5" Type="http://schemas.openxmlformats.org/officeDocument/2006/relationships/image" Target="../media/image26.png"/><Relationship Id="rId6" Type="http://schemas.openxmlformats.org/officeDocument/2006/relationships/hyperlink" Target="https://opensearch.org/docs/latest/api-reference/document-apis/bulk-stream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opensearch-project/OpenSearch/issues/3000" TargetMode="External"/><Relationship Id="rId4" Type="http://schemas.openxmlformats.org/officeDocument/2006/relationships/hyperlink" Target="https://opensearch.org/versions/opensearch-2-17-0.html" TargetMode="External"/><Relationship Id="rId5"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hyperlink" Target="https://github.com/opensearch-project/OpenSearch/issues/300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hyperlink" Target="https://github.com/opensearch-project/OpenSearch/issues/300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github.com/opensearch-projec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hyperlink" Target="https://github.com/reta" TargetMode="External"/><Relationship Id="rId5" Type="http://schemas.openxmlformats.org/officeDocument/2006/relationships/hyperlink" Target="https://aredko.blogspot.com/" TargetMode="External"/><Relationship Id="rId6" Type="http://schemas.openxmlformats.org/officeDocument/2006/relationships/hyperlink" Target="https://ca.linkedin.com/in/aredk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github.com/opensearch-project/OpenSearch/issues/30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3.jpg"/><Relationship Id="rId5" Type="http://schemas.openxmlformats.org/officeDocument/2006/relationships/hyperlink" Target="https://github.com/opensearch-project/OpenSearch/issues/3000" TargetMode="External"/><Relationship Id="rId6" Type="http://schemas.openxmlformats.org/officeDocument/2006/relationships/hyperlink" Target="https://github.com/opensearch-project/OpenSearch/issues/30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github.com/opensearch-project/OpenSearch/issues/3000" TargetMode="External"/><Relationship Id="rId6" Type="http://schemas.openxmlformats.org/officeDocument/2006/relationships/hyperlink" Target="https://github.com/opensearch-project/OpenSearch/issues/500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hyperlink" Target="https://github.com/opensearch-project/OpenSearch/issues/3000" TargetMode="External"/><Relationship Id="rId6" Type="http://schemas.openxmlformats.org/officeDocument/2006/relationships/hyperlink" Target="https://github.com/opensearch-project/OpenSearch/issues/906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hyperlink" Target="https://github.com/opensearch-project/OpenSearch/issues/300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github.com/opensearch-project/OpenSearch/issues/3000" TargetMode="External"/><Relationship Id="rId5" Type="http://schemas.openxmlformats.org/officeDocument/2006/relationships/hyperlink" Target="https://github.com/reactor/reactor-core" TargetMode="External"/><Relationship Id="rId6" Type="http://schemas.openxmlformats.org/officeDocument/2006/relationships/hyperlink" Target="https://github.com/reactor/reactor-netty/" TargetMode="External"/><Relationship Id="rId7" Type="http://schemas.openxmlformats.org/officeDocument/2006/relationships/hyperlink" Target="https://opensearch.org/docs/latest/install-and-configure/configuring-opensearch/network-settings" TargetMode="External"/><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9"/>
          <p:cNvSpPr/>
          <p:nvPr/>
        </p:nvSpPr>
        <p:spPr>
          <a:xfrm>
            <a:off x="-30875" y="6295675"/>
            <a:ext cx="6004500" cy="723600"/>
          </a:xfrm>
          <a:prstGeom prst="rect">
            <a:avLst/>
          </a:prstGeom>
          <a:noFill/>
          <a:ln>
            <a:noFill/>
          </a:ln>
        </p:spPr>
        <p:txBody>
          <a:bodyPr anchorCtr="0" anchor="t" bIns="45000" lIns="90000" spcFirstLastPara="1" rIns="90000" wrap="square" tIns="45000">
            <a:noAutofit/>
          </a:bodyPr>
          <a:lstStyle/>
          <a:p>
            <a:pPr indent="0" lvl="0" marL="457200" marR="0" rtl="0" algn="l">
              <a:lnSpc>
                <a:spcPct val="90000"/>
              </a:lnSpc>
              <a:spcBef>
                <a:spcPts val="0"/>
              </a:spcBef>
              <a:spcAft>
                <a:spcPts val="0"/>
              </a:spcAft>
              <a:buClr>
                <a:srgbClr val="000000"/>
              </a:buClr>
              <a:buSzPts val="2200"/>
              <a:buFont typeface="Arial"/>
              <a:buNone/>
            </a:pPr>
            <a:r>
              <a:rPr b="0" i="0" lang="en-CA" sz="2200" u="none" cap="none" strike="noStrike">
                <a:solidFill>
                  <a:schemeClr val="accent1"/>
                </a:solidFill>
                <a:latin typeface="Open Sans"/>
                <a:ea typeface="Open Sans"/>
                <a:cs typeface="Open Sans"/>
                <a:sym typeface="Open Sans"/>
              </a:rPr>
              <a:t> Andriy Redko, </a:t>
            </a:r>
            <a:r>
              <a:rPr b="0" i="0" lang="en-CA" sz="2000" u="none" cap="none" strike="noStrike">
                <a:solidFill>
                  <a:schemeClr val="accent1"/>
                </a:solidFill>
                <a:latin typeface="Open Sans"/>
                <a:ea typeface="Open Sans"/>
                <a:cs typeface="Open Sans"/>
                <a:sym typeface="Open Sans"/>
              </a:rPr>
              <a:t>Aiven Oy</a:t>
            </a:r>
            <a:endParaRPr b="0" i="0" sz="2000" u="none" cap="none" strike="noStrike">
              <a:solidFill>
                <a:srgbClr val="000000"/>
              </a:solidFill>
              <a:latin typeface="Arial"/>
              <a:ea typeface="Arial"/>
              <a:cs typeface="Arial"/>
              <a:sym typeface="Arial"/>
            </a:endParaRPr>
          </a:p>
        </p:txBody>
      </p:sp>
      <p:sp>
        <p:nvSpPr>
          <p:cNvPr id="39" name="Google Shape;39;p9"/>
          <p:cNvSpPr/>
          <p:nvPr/>
        </p:nvSpPr>
        <p:spPr>
          <a:xfrm>
            <a:off x="471075" y="4759425"/>
            <a:ext cx="8099400" cy="15789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4800"/>
              <a:buFont typeface="Arial"/>
              <a:buNone/>
            </a:pPr>
            <a:r>
              <a:rPr b="0" i="0" lang="en-CA" sz="4800" u="none" cap="small" strike="noStrike">
                <a:solidFill>
                  <a:schemeClr val="dk2"/>
                </a:solidFill>
                <a:latin typeface="Open Sans ExtraBold"/>
                <a:ea typeface="Open Sans ExtraBold"/>
                <a:cs typeface="Open Sans ExtraBold"/>
                <a:sym typeface="Open Sans ExtraBold"/>
              </a:rPr>
              <a:t>The Future of </a:t>
            </a:r>
            <a:endParaRPr b="0" i="0" sz="4800" u="none" cap="small" strike="noStrike">
              <a:solidFill>
                <a:schemeClr val="dk2"/>
              </a:solidFill>
              <a:latin typeface="Open Sans ExtraBold"/>
              <a:ea typeface="Open Sans ExtraBold"/>
              <a:cs typeface="Open Sans ExtraBold"/>
              <a:sym typeface="Open Sans ExtraBold"/>
            </a:endParaRPr>
          </a:p>
          <a:p>
            <a:pPr indent="0" lvl="0" marL="0" marR="0" rtl="0" algn="l">
              <a:lnSpc>
                <a:spcPct val="100000"/>
              </a:lnSpc>
              <a:spcBef>
                <a:spcPts val="0"/>
              </a:spcBef>
              <a:spcAft>
                <a:spcPts val="0"/>
              </a:spcAft>
              <a:buClr>
                <a:srgbClr val="000000"/>
              </a:buClr>
              <a:buSzPts val="4800"/>
              <a:buFont typeface="Arial"/>
              <a:buNone/>
            </a:pPr>
            <a:r>
              <a:rPr b="0" i="0" lang="en-CA" sz="4800" u="none" cap="small" strike="noStrike">
                <a:solidFill>
                  <a:schemeClr val="dk2"/>
                </a:solidFill>
                <a:latin typeface="Open Sans ExtraBold"/>
                <a:ea typeface="Open Sans ExtraBold"/>
                <a:cs typeface="Open Sans ExtraBold"/>
                <a:sym typeface="Open Sans ExtraBold"/>
              </a:rPr>
              <a:t>Ingestion is ... Streaming!</a:t>
            </a:r>
            <a:endParaRPr b="0" i="0" sz="4800" u="none" cap="none" strike="noStrike">
              <a:solidFill>
                <a:schemeClr val="dk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rotWithShape="1">
          <a:blip r:embed="rId3">
            <a:alphaModFix/>
          </a:blip>
          <a:srcRect b="-6242" l="-5353" r="-6177" t="-7057"/>
          <a:stretch/>
        </p:blipFill>
        <p:spPr>
          <a:xfrm>
            <a:off x="426295" y="2039705"/>
            <a:ext cx="2434680" cy="2434680"/>
          </a:xfrm>
          <a:prstGeom prst="rect">
            <a:avLst/>
          </a:prstGeom>
          <a:noFill/>
          <a:ln cap="flat" cmpd="sng" w="38100">
            <a:solidFill>
              <a:srgbClr val="FFBC4D"/>
            </a:solidFill>
            <a:prstDash val="solid"/>
            <a:round/>
            <a:headEnd len="sm" w="sm" type="none"/>
            <a:tailEnd len="sm" w="sm" type="none"/>
          </a:ln>
        </p:spPr>
      </p:pic>
      <p:sp>
        <p:nvSpPr>
          <p:cNvPr id="138" name="Google Shape;138;p18"/>
          <p:cNvSpPr/>
          <p:nvPr/>
        </p:nvSpPr>
        <p:spPr>
          <a:xfrm>
            <a:off x="2956875" y="2001625"/>
            <a:ext cx="6873900" cy="25710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39" name="Google Shape;139;p18"/>
          <p:cNvSpPr/>
          <p:nvPr/>
        </p:nvSpPr>
        <p:spPr>
          <a:xfrm>
            <a:off x="2860975" y="1911150"/>
            <a:ext cx="6873900" cy="25710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40" name="Google Shape;140;p18">
            <a:hlinkClick r:id="rId4"/>
          </p:cNvPr>
          <p:cNvSpPr txBox="1"/>
          <p:nvPr>
            <p:ph idx="4294967295" type="body"/>
          </p:nvPr>
        </p:nvSpPr>
        <p:spPr>
          <a:xfrm>
            <a:off x="3103575" y="2001625"/>
            <a:ext cx="6633300" cy="2434800"/>
          </a:xfrm>
          <a:prstGeom prst="rect">
            <a:avLst/>
          </a:prstGeom>
          <a:noFill/>
          <a:ln>
            <a:noFill/>
          </a:ln>
        </p:spPr>
        <p:txBody>
          <a:bodyPr anchorCtr="0" anchor="t" bIns="45700" lIns="91425" spcFirstLastPara="1" rIns="91425" wrap="square" tIns="45700">
            <a:noAutofit/>
          </a:bodyPr>
          <a:lstStyle/>
          <a:p>
            <a:pPr indent="0" lvl="0" marL="25400" rtl="0" algn="l">
              <a:lnSpc>
                <a:spcPct val="115000"/>
              </a:lnSpc>
              <a:spcBef>
                <a:spcPts val="0"/>
              </a:spcBef>
              <a:spcAft>
                <a:spcPts val="0"/>
              </a:spcAft>
              <a:buSzPts val="1400"/>
              <a:buNone/>
            </a:pPr>
            <a:r>
              <a:rPr b="1" lang="en-CA" sz="1200">
                <a:solidFill>
                  <a:srgbClr val="7F0055"/>
                </a:solidFill>
                <a:highlight>
                  <a:schemeClr val="accent4"/>
                </a:highlight>
                <a:latin typeface="Courier New"/>
                <a:ea typeface="Courier New"/>
                <a:cs typeface="Courier New"/>
                <a:sym typeface="Courier New"/>
              </a:rPr>
              <a:t>public</a:t>
            </a:r>
            <a:r>
              <a:rPr b="1" lang="en-CA" sz="1200">
                <a:highlight>
                  <a:schemeClr val="accent4"/>
                </a:highlight>
                <a:latin typeface="Courier New"/>
                <a:ea typeface="Courier New"/>
                <a:cs typeface="Courier New"/>
                <a:sym typeface="Courier New"/>
              </a:rPr>
              <a:t> </a:t>
            </a:r>
            <a:r>
              <a:rPr b="1" lang="en-CA" sz="1200">
                <a:solidFill>
                  <a:srgbClr val="7F0055"/>
                </a:solidFill>
                <a:highlight>
                  <a:schemeClr val="accent4"/>
                </a:highlight>
                <a:latin typeface="Courier New"/>
                <a:ea typeface="Courier New"/>
                <a:cs typeface="Courier New"/>
                <a:sym typeface="Courier New"/>
              </a:rPr>
              <a:t>interface</a:t>
            </a:r>
            <a:r>
              <a:rPr b="1" lang="en-CA" sz="1200">
                <a:highlight>
                  <a:schemeClr val="accent4"/>
                </a:highlight>
                <a:latin typeface="Courier New"/>
                <a:ea typeface="Courier New"/>
                <a:cs typeface="Courier New"/>
                <a:sym typeface="Courier New"/>
              </a:rPr>
              <a:t> RestHandler {</a:t>
            </a:r>
            <a:endParaRPr b="1" sz="1200">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chemeClr val="accent4"/>
                </a:highlight>
                <a:latin typeface="Courier New"/>
                <a:ea typeface="Courier New"/>
                <a:cs typeface="Courier New"/>
                <a:sym typeface="Courier New"/>
              </a:rPr>
              <a:t>   </a:t>
            </a:r>
            <a:r>
              <a:rPr b="1" lang="en-CA" sz="1200">
                <a:solidFill>
                  <a:srgbClr val="3F5FBF"/>
                </a:solidFill>
                <a:highlight>
                  <a:schemeClr val="accent4"/>
                </a:highlight>
                <a:latin typeface="Courier New"/>
                <a:ea typeface="Courier New"/>
                <a:cs typeface="Courier New"/>
                <a:sym typeface="Courier New"/>
              </a:rPr>
              <a:t>/**</a:t>
            </a:r>
            <a:endParaRPr b="1" sz="1200">
              <a:solidFill>
                <a:srgbClr val="3F5FBF"/>
              </a:solidFill>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3F5FBF"/>
                </a:solidFill>
                <a:highlight>
                  <a:schemeClr val="accent4"/>
                </a:highlight>
                <a:latin typeface="Courier New"/>
                <a:ea typeface="Courier New"/>
                <a:cs typeface="Courier New"/>
                <a:sym typeface="Courier New"/>
              </a:rPr>
              <a:t>    * Indicates if the RestHandler supports request / response </a:t>
            </a:r>
            <a:endParaRPr b="1" sz="1200">
              <a:solidFill>
                <a:srgbClr val="3F5FBF"/>
              </a:solidFill>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3F5FBF"/>
                </a:solidFill>
                <a:highlight>
                  <a:schemeClr val="accent4"/>
                </a:highlight>
                <a:latin typeface="Courier New"/>
                <a:ea typeface="Courier New"/>
                <a:cs typeface="Courier New"/>
                <a:sym typeface="Courier New"/>
              </a:rPr>
              <a:t>    * streaming. Please note that the transport engine has to support</a:t>
            </a:r>
            <a:endParaRPr b="1" sz="1200">
              <a:solidFill>
                <a:srgbClr val="3F5FBF"/>
              </a:solidFill>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3F5FBF"/>
                </a:solidFill>
                <a:highlight>
                  <a:schemeClr val="accent4"/>
                </a:highlight>
                <a:latin typeface="Courier New"/>
                <a:ea typeface="Courier New"/>
                <a:cs typeface="Courier New"/>
                <a:sym typeface="Courier New"/>
              </a:rPr>
              <a:t>    * streaming as well.</a:t>
            </a:r>
            <a:endParaRPr b="1" sz="1200">
              <a:solidFill>
                <a:srgbClr val="3F5FBF"/>
              </a:solidFill>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3F5FBF"/>
                </a:solidFill>
                <a:highlight>
                  <a:schemeClr val="accent4"/>
                </a:highlight>
                <a:latin typeface="Courier New"/>
                <a:ea typeface="Courier New"/>
                <a:cs typeface="Courier New"/>
                <a:sym typeface="Courier New"/>
              </a:rPr>
              <a:t>    */</a:t>
            </a:r>
            <a:endParaRPr b="1" sz="1200">
              <a:solidFill>
                <a:srgbClr val="3F5FBF"/>
              </a:solidFill>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chemeClr val="accent4"/>
                </a:highlight>
                <a:latin typeface="Courier New"/>
                <a:ea typeface="Courier New"/>
                <a:cs typeface="Courier New"/>
                <a:sym typeface="Courier New"/>
              </a:rPr>
              <a:t>   </a:t>
            </a:r>
            <a:r>
              <a:rPr b="1" lang="en-CA" sz="1200">
                <a:solidFill>
                  <a:srgbClr val="7F0055"/>
                </a:solidFill>
                <a:highlight>
                  <a:schemeClr val="accent4"/>
                </a:highlight>
                <a:latin typeface="Courier New"/>
                <a:ea typeface="Courier New"/>
                <a:cs typeface="Courier New"/>
                <a:sym typeface="Courier New"/>
              </a:rPr>
              <a:t>default</a:t>
            </a:r>
            <a:r>
              <a:rPr b="1" lang="en-CA" sz="1200">
                <a:highlight>
                  <a:schemeClr val="accent4"/>
                </a:highlight>
                <a:latin typeface="Courier New"/>
                <a:ea typeface="Courier New"/>
                <a:cs typeface="Courier New"/>
                <a:sym typeface="Courier New"/>
              </a:rPr>
              <a:t> </a:t>
            </a:r>
            <a:r>
              <a:rPr b="1" lang="en-CA" sz="1200">
                <a:solidFill>
                  <a:srgbClr val="7F0055"/>
                </a:solidFill>
                <a:highlight>
                  <a:schemeClr val="accent4"/>
                </a:highlight>
                <a:latin typeface="Courier New"/>
                <a:ea typeface="Courier New"/>
                <a:cs typeface="Courier New"/>
                <a:sym typeface="Courier New"/>
              </a:rPr>
              <a:t>boolean</a:t>
            </a:r>
            <a:r>
              <a:rPr b="1" lang="en-CA" sz="1200">
                <a:highlight>
                  <a:schemeClr val="accent4"/>
                </a:highlight>
                <a:latin typeface="Courier New"/>
                <a:ea typeface="Courier New"/>
                <a:cs typeface="Courier New"/>
                <a:sym typeface="Courier New"/>
              </a:rPr>
              <a:t> supportsStreaming() {</a:t>
            </a:r>
            <a:endParaRPr b="1" sz="1200">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chemeClr val="accent4"/>
                </a:highlight>
                <a:latin typeface="Courier New"/>
                <a:ea typeface="Courier New"/>
                <a:cs typeface="Courier New"/>
                <a:sym typeface="Courier New"/>
              </a:rPr>
              <a:t>       </a:t>
            </a:r>
            <a:r>
              <a:rPr b="1" lang="en-CA" sz="1200">
                <a:solidFill>
                  <a:srgbClr val="7F0055"/>
                </a:solidFill>
                <a:highlight>
                  <a:schemeClr val="accent4"/>
                </a:highlight>
                <a:latin typeface="Courier New"/>
                <a:ea typeface="Courier New"/>
                <a:cs typeface="Courier New"/>
                <a:sym typeface="Courier New"/>
              </a:rPr>
              <a:t>return</a:t>
            </a:r>
            <a:r>
              <a:rPr b="1" lang="en-CA" sz="1200">
                <a:highlight>
                  <a:schemeClr val="accent4"/>
                </a:highlight>
                <a:latin typeface="Courier New"/>
                <a:ea typeface="Courier New"/>
                <a:cs typeface="Courier New"/>
                <a:sym typeface="Courier New"/>
              </a:rPr>
              <a:t> </a:t>
            </a:r>
            <a:r>
              <a:rPr b="1" lang="en-CA" sz="1200">
                <a:solidFill>
                  <a:srgbClr val="7F0055"/>
                </a:solidFill>
                <a:highlight>
                  <a:schemeClr val="accent4"/>
                </a:highlight>
                <a:latin typeface="Courier New"/>
                <a:ea typeface="Courier New"/>
                <a:cs typeface="Courier New"/>
                <a:sym typeface="Courier New"/>
              </a:rPr>
              <a:t>false</a:t>
            </a:r>
            <a:r>
              <a:rPr b="1" lang="en-CA" sz="1200">
                <a:highlight>
                  <a:schemeClr val="accent4"/>
                </a:highlight>
                <a:latin typeface="Courier New"/>
                <a:ea typeface="Courier New"/>
                <a:cs typeface="Courier New"/>
                <a:sym typeface="Courier New"/>
              </a:rPr>
              <a:t>;</a:t>
            </a:r>
            <a:endParaRPr b="1" sz="1200">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chemeClr val="accent4"/>
                </a:highlight>
                <a:latin typeface="Courier New"/>
                <a:ea typeface="Courier New"/>
                <a:cs typeface="Courier New"/>
                <a:sym typeface="Courier New"/>
              </a:rPr>
              <a:t>   }</a:t>
            </a:r>
            <a:endParaRPr b="1" sz="1200">
              <a:highlight>
                <a:schemeClr val="accent4"/>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chemeClr val="accent4"/>
                </a:highlight>
                <a:latin typeface="Courier New"/>
                <a:ea typeface="Courier New"/>
                <a:cs typeface="Courier New"/>
                <a:sym typeface="Courier New"/>
              </a:rPr>
              <a:t>}</a:t>
            </a:r>
            <a:endParaRPr b="1" sz="1200">
              <a:highlight>
                <a:schemeClr val="accent4"/>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t/>
            </a:r>
            <a:endParaRPr sz="1700"/>
          </a:p>
        </p:txBody>
      </p:sp>
      <p:sp>
        <p:nvSpPr>
          <p:cNvPr id="141" name="Google Shape;141;p18"/>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RestHandler And HTTP transport</a:t>
            </a:r>
            <a:endParaRPr sz="4800" cap="small">
              <a:solidFill>
                <a:schemeClr val="dk2"/>
              </a:solidFill>
              <a:latin typeface="Open Sans ExtraBold"/>
              <a:ea typeface="Open Sans ExtraBold"/>
              <a:cs typeface="Open Sans ExtraBold"/>
              <a:sym typeface="Open Sans ExtraBold"/>
            </a:endParaRPr>
          </a:p>
        </p:txBody>
      </p:sp>
      <p:pic>
        <p:nvPicPr>
          <p:cNvPr id="142" name="Google Shape;142;p18"/>
          <p:cNvPicPr preferRelativeResize="0"/>
          <p:nvPr/>
        </p:nvPicPr>
        <p:blipFill rotWithShape="1">
          <a:blip r:embed="rId5">
            <a:alphaModFix/>
          </a:blip>
          <a:srcRect b="-8528" l="-5928" r="-5727" t="-8635"/>
          <a:stretch/>
        </p:blipFill>
        <p:spPr>
          <a:xfrm>
            <a:off x="1558145" y="4874130"/>
            <a:ext cx="1636561" cy="1636560"/>
          </a:xfrm>
          <a:prstGeom prst="rect">
            <a:avLst/>
          </a:prstGeom>
          <a:noFill/>
          <a:ln cap="flat" cmpd="sng" w="38100">
            <a:solidFill>
              <a:srgbClr val="FFBC4D"/>
            </a:solidFill>
            <a:prstDash val="solid"/>
            <a:round/>
            <a:headEnd len="sm" w="sm" type="none"/>
            <a:tailEnd len="sm" w="sm" type="none"/>
          </a:ln>
        </p:spPr>
      </p:pic>
      <p:sp>
        <p:nvSpPr>
          <p:cNvPr id="143" name="Google Shape;143;p18"/>
          <p:cNvSpPr/>
          <p:nvPr/>
        </p:nvSpPr>
        <p:spPr>
          <a:xfrm>
            <a:off x="3286700" y="4966525"/>
            <a:ext cx="8484900" cy="17535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44" name="Google Shape;144;p18"/>
          <p:cNvSpPr/>
          <p:nvPr/>
        </p:nvSpPr>
        <p:spPr>
          <a:xfrm>
            <a:off x="3194700" y="4757325"/>
            <a:ext cx="8484900" cy="18789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145" name="Google Shape;145;p18"/>
          <p:cNvSpPr txBox="1"/>
          <p:nvPr>
            <p:ph idx="4294967295" type="body"/>
          </p:nvPr>
        </p:nvSpPr>
        <p:spPr>
          <a:xfrm>
            <a:off x="3273725" y="4860375"/>
            <a:ext cx="8406000" cy="1636500"/>
          </a:xfrm>
          <a:prstGeom prst="rect">
            <a:avLst/>
          </a:prstGeom>
          <a:noFill/>
          <a:ln>
            <a:noFill/>
          </a:ln>
        </p:spPr>
        <p:txBody>
          <a:bodyPr anchorCtr="0" anchor="b" bIns="45700" lIns="91425" spcFirstLastPara="1" rIns="91425" wrap="square" tIns="45700">
            <a:noAutofit/>
          </a:bodyPr>
          <a:lstStyle/>
          <a:p>
            <a:pPr indent="0" lvl="0" marL="25400" rtl="0" algn="l">
              <a:lnSpc>
                <a:spcPct val="115000"/>
              </a:lnSpc>
              <a:spcBef>
                <a:spcPts val="0"/>
              </a:spcBef>
              <a:spcAft>
                <a:spcPts val="0"/>
              </a:spcAft>
              <a:buSzPts val="1400"/>
              <a:buNone/>
            </a:pPr>
            <a:r>
              <a:rPr b="1" lang="en-CA" sz="1100">
                <a:solidFill>
                  <a:srgbClr val="7F0055"/>
                </a:solidFill>
                <a:highlight>
                  <a:srgbClr val="FFBC4D"/>
                </a:highlight>
                <a:latin typeface="Courier New"/>
                <a:ea typeface="Courier New"/>
                <a:cs typeface="Courier New"/>
                <a:sym typeface="Courier New"/>
              </a:rPr>
              <a:t>public</a:t>
            </a:r>
            <a:r>
              <a:rPr b="1" lang="en-CA" sz="1100">
                <a:highlight>
                  <a:srgbClr val="FFBC4D"/>
                </a:highlight>
                <a:latin typeface="Courier New"/>
                <a:ea typeface="Courier New"/>
                <a:cs typeface="Courier New"/>
                <a:sym typeface="Courier New"/>
              </a:rPr>
              <a:t> </a:t>
            </a:r>
            <a:r>
              <a:rPr b="1" lang="en-CA" sz="1100">
                <a:solidFill>
                  <a:srgbClr val="7F0055"/>
                </a:solidFill>
                <a:highlight>
                  <a:srgbClr val="FFBC4D"/>
                </a:highlight>
                <a:latin typeface="Courier New"/>
                <a:ea typeface="Courier New"/>
                <a:cs typeface="Courier New"/>
                <a:sym typeface="Courier New"/>
              </a:rPr>
              <a:t>abstract</a:t>
            </a:r>
            <a:r>
              <a:rPr b="1" lang="en-CA" sz="1100">
                <a:highlight>
                  <a:srgbClr val="FFBC4D"/>
                </a:highlight>
                <a:latin typeface="Courier New"/>
                <a:ea typeface="Courier New"/>
                <a:cs typeface="Courier New"/>
                <a:sym typeface="Courier New"/>
              </a:rPr>
              <a:t> </a:t>
            </a:r>
            <a:r>
              <a:rPr b="1" lang="en-CA" sz="1100">
                <a:solidFill>
                  <a:srgbClr val="7F0055"/>
                </a:solidFill>
                <a:highlight>
                  <a:srgbClr val="FFBC4D"/>
                </a:highlight>
                <a:latin typeface="Courier New"/>
                <a:ea typeface="Courier New"/>
                <a:cs typeface="Courier New"/>
                <a:sym typeface="Courier New"/>
              </a:rPr>
              <a:t>class</a:t>
            </a:r>
            <a:r>
              <a:rPr b="1" lang="en-CA" sz="1100">
                <a:highlight>
                  <a:srgbClr val="FFBC4D"/>
                </a:highlight>
                <a:latin typeface="Courier New"/>
                <a:ea typeface="Courier New"/>
                <a:cs typeface="Courier New"/>
                <a:sym typeface="Courier New"/>
              </a:rPr>
              <a:t> AbstractHttpServerTransport </a:t>
            </a:r>
            <a:r>
              <a:rPr b="1" lang="en-CA" sz="1100">
                <a:solidFill>
                  <a:srgbClr val="7F0055"/>
                </a:solidFill>
                <a:highlight>
                  <a:srgbClr val="FFBC4D"/>
                </a:highlight>
                <a:latin typeface="Courier New"/>
                <a:ea typeface="Courier New"/>
                <a:cs typeface="Courier New"/>
                <a:sym typeface="Courier New"/>
              </a:rPr>
              <a:t>implements</a:t>
            </a:r>
            <a:r>
              <a:rPr b="1" lang="en-CA" sz="1100">
                <a:highlight>
                  <a:srgbClr val="FFBC4D"/>
                </a:highlight>
                <a:latin typeface="Courier New"/>
                <a:ea typeface="Courier New"/>
                <a:cs typeface="Courier New"/>
                <a:sym typeface="Courier New"/>
              </a:rPr>
              <a:t> HttpServerTransport {</a:t>
            </a:r>
            <a:endParaRPr b="1" sz="11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   </a:t>
            </a:r>
            <a:r>
              <a:rPr b="1" lang="en-CA" sz="1100">
                <a:solidFill>
                  <a:srgbClr val="3F5FBF"/>
                </a:solidFill>
                <a:highlight>
                  <a:srgbClr val="FFBC4D"/>
                </a:highlight>
                <a:latin typeface="Courier New"/>
                <a:ea typeface="Courier New"/>
                <a:cs typeface="Courier New"/>
                <a:sym typeface="Courier New"/>
              </a:rPr>
              <a:t>/**</a:t>
            </a:r>
            <a:endParaRPr b="1" sz="1100">
              <a:solidFill>
                <a:srgbClr val="3F5FBF"/>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solidFill>
                  <a:srgbClr val="3F5FBF"/>
                </a:solidFill>
                <a:highlight>
                  <a:srgbClr val="FFBC4D"/>
                </a:highlight>
                <a:latin typeface="Courier New"/>
                <a:ea typeface="Courier New"/>
                <a:cs typeface="Courier New"/>
                <a:sym typeface="Courier New"/>
              </a:rPr>
              <a:t>    * This method handles an incoming </a:t>
            </a:r>
            <a:r>
              <a:rPr b="1" lang="en-CA" sz="1100" u="sng">
                <a:solidFill>
                  <a:srgbClr val="3F5FBF"/>
                </a:solidFill>
                <a:highlight>
                  <a:srgbClr val="FFBC4D"/>
                </a:highlight>
                <a:latin typeface="Courier New"/>
                <a:ea typeface="Courier New"/>
                <a:cs typeface="Courier New"/>
                <a:sym typeface="Courier New"/>
              </a:rPr>
              <a:t>HTTP</a:t>
            </a:r>
            <a:r>
              <a:rPr b="1" lang="en-CA" sz="1100">
                <a:solidFill>
                  <a:srgbClr val="3F5FBF"/>
                </a:solidFill>
                <a:highlight>
                  <a:srgbClr val="FFBC4D"/>
                </a:highlight>
                <a:latin typeface="Courier New"/>
                <a:ea typeface="Courier New"/>
                <a:cs typeface="Courier New"/>
                <a:sym typeface="Courier New"/>
              </a:rPr>
              <a:t> request as a stream.</a:t>
            </a:r>
            <a:endParaRPr b="1" sz="1100">
              <a:solidFill>
                <a:srgbClr val="3F5FBF"/>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solidFill>
                  <a:srgbClr val="3F5FBF"/>
                </a:solidFill>
                <a:highlight>
                  <a:srgbClr val="FFBC4D"/>
                </a:highlight>
                <a:latin typeface="Courier New"/>
                <a:ea typeface="Courier New"/>
                <a:cs typeface="Courier New"/>
                <a:sym typeface="Courier New"/>
              </a:rPr>
              <a:t>    */</a:t>
            </a:r>
            <a:endParaRPr b="1" sz="1100">
              <a:solidFill>
                <a:srgbClr val="3F5FBF"/>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   </a:t>
            </a:r>
            <a:r>
              <a:rPr b="1" lang="en-CA" sz="1100">
                <a:solidFill>
                  <a:srgbClr val="7F0055"/>
                </a:solidFill>
                <a:highlight>
                  <a:srgbClr val="FFBC4D"/>
                </a:highlight>
                <a:latin typeface="Courier New"/>
                <a:ea typeface="Courier New"/>
                <a:cs typeface="Courier New"/>
                <a:sym typeface="Courier New"/>
              </a:rPr>
              <a:t>public</a:t>
            </a:r>
            <a:r>
              <a:rPr b="1" lang="en-CA" sz="1100">
                <a:highlight>
                  <a:srgbClr val="FFBC4D"/>
                </a:highlight>
                <a:latin typeface="Courier New"/>
                <a:ea typeface="Courier New"/>
                <a:cs typeface="Courier New"/>
                <a:sym typeface="Courier New"/>
              </a:rPr>
              <a:t> </a:t>
            </a:r>
            <a:r>
              <a:rPr b="1" lang="en-CA" sz="1100">
                <a:solidFill>
                  <a:srgbClr val="7F0055"/>
                </a:solidFill>
                <a:highlight>
                  <a:srgbClr val="FFBC4D"/>
                </a:highlight>
                <a:latin typeface="Courier New"/>
                <a:ea typeface="Courier New"/>
                <a:cs typeface="Courier New"/>
                <a:sym typeface="Courier New"/>
              </a:rPr>
              <a:t>void</a:t>
            </a:r>
            <a:r>
              <a:rPr b="1" lang="en-CA" sz="1100">
                <a:highlight>
                  <a:srgbClr val="FFBC4D"/>
                </a:highlight>
                <a:latin typeface="Courier New"/>
                <a:ea typeface="Courier New"/>
                <a:cs typeface="Courier New"/>
                <a:sym typeface="Courier New"/>
              </a:rPr>
              <a:t> incomingStream(HttpRequest </a:t>
            </a:r>
            <a:r>
              <a:rPr b="1" lang="en-CA" sz="1100">
                <a:solidFill>
                  <a:srgbClr val="6A3E3E"/>
                </a:solidFill>
                <a:highlight>
                  <a:srgbClr val="FFBC4D"/>
                </a:highlight>
                <a:latin typeface="Courier New"/>
                <a:ea typeface="Courier New"/>
                <a:cs typeface="Courier New"/>
                <a:sym typeface="Courier New"/>
              </a:rPr>
              <a:t>httpRequest</a:t>
            </a:r>
            <a:r>
              <a:rPr b="1" lang="en-CA" sz="1100">
                <a:highlight>
                  <a:srgbClr val="FFBC4D"/>
                </a:highlight>
                <a:latin typeface="Courier New"/>
                <a:ea typeface="Courier New"/>
                <a:cs typeface="Courier New"/>
                <a:sym typeface="Courier New"/>
              </a:rPr>
              <a:t>, </a:t>
            </a:r>
            <a:r>
              <a:rPr b="1" lang="en-CA" sz="1100">
                <a:solidFill>
                  <a:srgbClr val="7F0055"/>
                </a:solidFill>
                <a:highlight>
                  <a:srgbClr val="FFBC4D"/>
                </a:highlight>
                <a:latin typeface="Courier New"/>
                <a:ea typeface="Courier New"/>
                <a:cs typeface="Courier New"/>
                <a:sym typeface="Courier New"/>
              </a:rPr>
              <a:t>final</a:t>
            </a:r>
            <a:r>
              <a:rPr b="1" lang="en-CA" sz="1100">
                <a:highlight>
                  <a:srgbClr val="FFBC4D"/>
                </a:highlight>
                <a:latin typeface="Courier New"/>
                <a:ea typeface="Courier New"/>
                <a:cs typeface="Courier New"/>
                <a:sym typeface="Courier New"/>
              </a:rPr>
              <a:t> StreamingHttpChannel </a:t>
            </a:r>
            <a:r>
              <a:rPr b="1" lang="en-CA" sz="1100">
                <a:solidFill>
                  <a:srgbClr val="6A3E3E"/>
                </a:solidFill>
                <a:highlight>
                  <a:srgbClr val="FFBC4D"/>
                </a:highlight>
                <a:latin typeface="Courier New"/>
                <a:ea typeface="Courier New"/>
                <a:cs typeface="Courier New"/>
                <a:sym typeface="Courier New"/>
              </a:rPr>
              <a:t>httpChannel</a:t>
            </a:r>
            <a:r>
              <a:rPr b="1" lang="en-CA" sz="1100">
                <a:highlight>
                  <a:srgbClr val="FFBC4D"/>
                </a:highlight>
                <a:latin typeface="Courier New"/>
                <a:ea typeface="Courier New"/>
                <a:cs typeface="Courier New"/>
                <a:sym typeface="Courier New"/>
              </a:rPr>
              <a:t>) {</a:t>
            </a:r>
            <a:endParaRPr b="1" sz="11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       </a:t>
            </a:r>
            <a:r>
              <a:rPr b="1" lang="en-CA" sz="1100">
                <a:solidFill>
                  <a:srgbClr val="3F5FBF"/>
                </a:solidFill>
                <a:highlight>
                  <a:srgbClr val="FFBC4D"/>
                </a:highlight>
                <a:latin typeface="Courier New"/>
                <a:ea typeface="Courier New"/>
                <a:cs typeface="Courier New"/>
                <a:sym typeface="Courier New"/>
              </a:rPr>
              <a:t>// ...</a:t>
            </a:r>
            <a:endParaRPr b="1" sz="11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   }</a:t>
            </a:r>
            <a:endParaRPr b="1" sz="11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a:t>
            </a:r>
            <a:endParaRPr b="1">
              <a:highlight>
                <a:srgbClr val="FFBC4D"/>
              </a:highlight>
            </a:endParaRPr>
          </a:p>
        </p:txBody>
      </p:sp>
      <p:sp>
        <p:nvSpPr>
          <p:cNvPr id="146" name="Google Shape;146;p18"/>
          <p:cNvSpPr/>
          <p:nvPr/>
        </p:nvSpPr>
        <p:spPr>
          <a:xfrm>
            <a:off x="9318325" y="5179700"/>
            <a:ext cx="895200" cy="423300"/>
          </a:xfrm>
          <a:prstGeom prst="cloudCallout">
            <a:avLst>
              <a:gd fmla="val -26118" name="adj1"/>
              <a:gd fmla="val 7821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CA" sz="1000" u="none" cap="none" strike="noStrike">
                <a:solidFill>
                  <a:srgbClr val="FF0000"/>
                </a:solidFill>
                <a:latin typeface="Arial"/>
                <a:ea typeface="Arial"/>
                <a:cs typeface="Arial"/>
                <a:sym typeface="Arial"/>
              </a:rPr>
              <a:t>NEW!</a:t>
            </a:r>
            <a:endParaRPr b="1" i="0" sz="1000" u="none" cap="none" strike="noStrike">
              <a:solidFill>
                <a:srgbClr val="FF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19"/>
          <p:cNvPicPr preferRelativeResize="0"/>
          <p:nvPr/>
        </p:nvPicPr>
        <p:blipFill rotWithShape="1">
          <a:blip r:embed="rId3">
            <a:alphaModFix/>
          </a:blip>
          <a:srcRect b="-4445" l="-3756" r="-4820" t="-4772"/>
          <a:stretch/>
        </p:blipFill>
        <p:spPr>
          <a:xfrm>
            <a:off x="432720" y="2832280"/>
            <a:ext cx="2434680" cy="2434681"/>
          </a:xfrm>
          <a:prstGeom prst="rect">
            <a:avLst/>
          </a:prstGeom>
          <a:noFill/>
          <a:ln cap="flat" cmpd="sng" w="38100">
            <a:solidFill>
              <a:srgbClr val="FFBC4D"/>
            </a:solidFill>
            <a:prstDash val="solid"/>
            <a:round/>
            <a:headEnd len="sm" w="sm" type="none"/>
            <a:tailEnd len="sm" w="sm" type="none"/>
          </a:ln>
        </p:spPr>
      </p:pic>
      <p:sp>
        <p:nvSpPr>
          <p:cNvPr id="152" name="Google Shape;152;p19"/>
          <p:cNvSpPr/>
          <p:nvPr/>
        </p:nvSpPr>
        <p:spPr>
          <a:xfrm>
            <a:off x="2956875" y="1551575"/>
            <a:ext cx="8949900" cy="51195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53" name="Google Shape;153;p19"/>
          <p:cNvSpPr/>
          <p:nvPr/>
        </p:nvSpPr>
        <p:spPr>
          <a:xfrm>
            <a:off x="2860975" y="1335475"/>
            <a:ext cx="8949900" cy="52452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54" name="Google Shape;154;p19">
            <a:hlinkClick r:id="rId4"/>
          </p:cNvPr>
          <p:cNvSpPr txBox="1"/>
          <p:nvPr>
            <p:ph idx="4294967295" type="body"/>
          </p:nvPr>
        </p:nvSpPr>
        <p:spPr>
          <a:xfrm>
            <a:off x="3246225" y="1507900"/>
            <a:ext cx="8640900" cy="491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CA" sz="1200">
                <a:solidFill>
                  <a:srgbClr val="7F0055"/>
                </a:solidFill>
                <a:highlight>
                  <a:srgbClr val="FFBC4D"/>
                </a:highlight>
                <a:latin typeface="Courier New"/>
                <a:ea typeface="Courier New"/>
                <a:cs typeface="Courier New"/>
                <a:sym typeface="Courier New"/>
              </a:rPr>
              <a:t>public</a:t>
            </a: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class</a:t>
            </a:r>
            <a:r>
              <a:rPr b="1" lang="en-CA" sz="1200">
                <a:highlight>
                  <a:srgbClr val="FFBC4D"/>
                </a:highlight>
                <a:latin typeface="Courier New"/>
                <a:ea typeface="Courier New"/>
                <a:cs typeface="Courier New"/>
                <a:sym typeface="Courier New"/>
              </a:rPr>
              <a:t> ExampleStreamingAction </a:t>
            </a:r>
            <a:r>
              <a:rPr b="1" lang="en-CA" sz="1200">
                <a:solidFill>
                  <a:srgbClr val="7F0055"/>
                </a:solidFill>
                <a:highlight>
                  <a:srgbClr val="FFBC4D"/>
                </a:highlight>
                <a:latin typeface="Courier New"/>
                <a:ea typeface="Courier New"/>
                <a:cs typeface="Courier New"/>
                <a:sym typeface="Courier New"/>
              </a:rPr>
              <a:t>extends</a:t>
            </a:r>
            <a:r>
              <a:rPr b="1" lang="en-CA" sz="1200">
                <a:highlight>
                  <a:srgbClr val="FFBC4D"/>
                </a:highlight>
                <a:latin typeface="Courier New"/>
                <a:ea typeface="Courier New"/>
                <a:cs typeface="Courier New"/>
                <a:sym typeface="Courier New"/>
              </a:rPr>
              <a:t> BaseRestHandler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646464"/>
                </a:solidFill>
                <a:highlight>
                  <a:srgbClr val="FFBC4D"/>
                </a:highlight>
                <a:latin typeface="Courier New"/>
                <a:ea typeface="Courier New"/>
                <a:cs typeface="Courier New"/>
                <a:sym typeface="Courier New"/>
              </a:rPr>
              <a:t>@Override</a:t>
            </a:r>
            <a:endParaRPr b="1" sz="1200">
              <a:solidFill>
                <a:srgbClr val="646464"/>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public</a:t>
            </a:r>
            <a:r>
              <a:rPr b="1" lang="en-CA" sz="1200">
                <a:highlight>
                  <a:srgbClr val="FFBC4D"/>
                </a:highlight>
                <a:latin typeface="Courier New"/>
                <a:ea typeface="Courier New"/>
                <a:cs typeface="Courier New"/>
                <a:sym typeface="Courier New"/>
              </a:rPr>
              <a:t> RestChannelConsumer prepareRequest(RestRequest </a:t>
            </a:r>
            <a:r>
              <a:rPr b="1" lang="en-CA" sz="1200">
                <a:solidFill>
                  <a:srgbClr val="6A3E3E"/>
                </a:solidFill>
                <a:highlight>
                  <a:srgbClr val="FFBC4D"/>
                </a:highlight>
                <a:latin typeface="Courier New"/>
                <a:ea typeface="Courier New"/>
                <a:cs typeface="Courier New"/>
                <a:sym typeface="Courier New"/>
              </a:rPr>
              <a:t>request</a:t>
            </a:r>
            <a:r>
              <a:rPr b="1" lang="en-CA" sz="1200">
                <a:highlight>
                  <a:srgbClr val="FFBC4D"/>
                </a:highlight>
                <a:latin typeface="Courier New"/>
                <a:ea typeface="Courier New"/>
                <a:cs typeface="Courier New"/>
                <a:sym typeface="Courier New"/>
              </a:rPr>
              <a:t>, NodeClient </a:t>
            </a:r>
            <a:r>
              <a:rPr b="1" lang="en-CA" sz="1200">
                <a:solidFill>
                  <a:srgbClr val="6A3E3E"/>
                </a:solidFill>
                <a:highlight>
                  <a:srgbClr val="FFBC4D"/>
                </a:highlight>
                <a:latin typeface="Courier New"/>
                <a:ea typeface="Courier New"/>
                <a:cs typeface="Courier New"/>
                <a:sym typeface="Courier New"/>
              </a:rPr>
              <a:t>client</a:t>
            </a:r>
            <a:r>
              <a:rPr b="1" lang="en-CA" sz="12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100">
                <a:highlight>
                  <a:srgbClr val="FFBC4D"/>
                </a:highlight>
                <a:latin typeface="Courier New"/>
                <a:ea typeface="Courier New"/>
                <a:cs typeface="Courier New"/>
                <a:sym typeface="Courier New"/>
              </a:rPr>
              <a:t>        </a:t>
            </a:r>
            <a:r>
              <a:rPr b="1" lang="en-CA" sz="1100">
                <a:solidFill>
                  <a:srgbClr val="3F5FBF"/>
                </a:solidFill>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final</a:t>
            </a:r>
            <a:r>
              <a:rPr b="1" lang="en-CA" sz="1200">
                <a:highlight>
                  <a:srgbClr val="FFBC4D"/>
                </a:highlight>
                <a:latin typeface="Courier New"/>
                <a:ea typeface="Courier New"/>
                <a:cs typeface="Courier New"/>
                <a:sym typeface="Courier New"/>
              </a:rPr>
              <a:t> StreamingRestChannelConsumer </a:t>
            </a:r>
            <a:r>
              <a:rPr b="1" lang="en-CA" sz="1200">
                <a:solidFill>
                  <a:srgbClr val="6A3E3E"/>
                </a:solidFill>
                <a:highlight>
                  <a:srgbClr val="FFBC4D"/>
                </a:highlight>
                <a:latin typeface="Courier New"/>
                <a:ea typeface="Courier New"/>
                <a:cs typeface="Courier New"/>
                <a:sym typeface="Courier New"/>
              </a:rPr>
              <a:t>consumer</a:t>
            </a:r>
            <a:r>
              <a:rPr b="1" lang="en-CA" sz="1200">
                <a:highlight>
                  <a:srgbClr val="FFBC4D"/>
                </a:highlight>
                <a:latin typeface="Courier New"/>
                <a:ea typeface="Courier New"/>
                <a:cs typeface="Courier New"/>
                <a:sym typeface="Courier New"/>
              </a:rPr>
              <a:t> = (StreamingRestChannel </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 -&gt; {</a:t>
            </a:r>
            <a:endParaRPr b="1" sz="1200">
              <a:highlight>
                <a:srgbClr val="FFBC4D"/>
              </a:highlight>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Flux.</a:t>
            </a:r>
            <a:r>
              <a:rPr b="1" i="1" lang="en-CA" sz="1200">
                <a:highlight>
                  <a:srgbClr val="FFBC4D"/>
                </a:highlight>
                <a:latin typeface="Courier New"/>
                <a:ea typeface="Courier New"/>
                <a:cs typeface="Courier New"/>
                <a:sym typeface="Courier New"/>
              </a:rPr>
              <a:t>from</a:t>
            </a:r>
            <a:r>
              <a:rPr b="1" lang="en-CA" sz="1200">
                <a:highlight>
                  <a:srgbClr val="FFBC4D"/>
                </a:highlight>
                <a:latin typeface="Courier New"/>
                <a:ea typeface="Courier New"/>
                <a:cs typeface="Courier New"/>
                <a:sym typeface="Courier New"/>
              </a:rPr>
              <a:t>(</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457200" lvl="0" marL="4572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.map(reqChunk -&gt; handle(reqChunk))</a:t>
            </a:r>
            <a:endParaRPr b="1" sz="1200">
              <a:highlight>
                <a:srgbClr val="FFBC4D"/>
              </a:highlight>
              <a:latin typeface="Courier New"/>
              <a:ea typeface="Courier New"/>
              <a:cs typeface="Courier New"/>
              <a:sym typeface="Courier New"/>
            </a:endParaRPr>
          </a:p>
          <a:p>
            <a:pPr indent="431800" lvl="0" marL="9398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.map(respChunk -&gt; </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.sendChunk(respChunk))</a:t>
            </a:r>
            <a:endParaRPr b="1" sz="1200">
              <a:highlight>
                <a:srgbClr val="FFBC4D"/>
              </a:highlight>
              <a:latin typeface="Courier New"/>
              <a:ea typeface="Courier New"/>
              <a:cs typeface="Courier New"/>
              <a:sym typeface="Courier New"/>
            </a:endParaRPr>
          </a:p>
          <a:p>
            <a:pPr indent="431800" lvl="0" marL="9398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431800" lvl="0" marL="9398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.subscribe();</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return</a:t>
            </a:r>
            <a:r>
              <a:rPr b="1" lang="en-CA" sz="1200">
                <a:highlight>
                  <a:srgbClr val="FFBC4D"/>
                </a:highlight>
                <a:latin typeface="Courier New"/>
                <a:ea typeface="Courier New"/>
                <a:cs typeface="Courier New"/>
                <a:sym typeface="Courier New"/>
              </a:rPr>
              <a:t> </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 -&gt;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assert </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instanceof</a:t>
            </a:r>
            <a:r>
              <a:rPr b="1" lang="en-CA" sz="1200">
                <a:highlight>
                  <a:srgbClr val="FFBC4D"/>
                </a:highlight>
                <a:latin typeface="Courier New"/>
                <a:ea typeface="Courier New"/>
                <a:cs typeface="Courier New"/>
                <a:sym typeface="Courier New"/>
              </a:rPr>
              <a:t> StreamingRestChannel;</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6A3E3E"/>
                </a:solidFill>
                <a:highlight>
                  <a:srgbClr val="FFBC4D"/>
                </a:highlight>
                <a:latin typeface="Courier New"/>
                <a:ea typeface="Courier New"/>
                <a:cs typeface="Courier New"/>
                <a:sym typeface="Courier New"/>
              </a:rPr>
              <a:t>consumer</a:t>
            </a:r>
            <a:r>
              <a:rPr b="1" lang="en-CA" sz="1200">
                <a:highlight>
                  <a:srgbClr val="FFBC4D"/>
                </a:highlight>
                <a:latin typeface="Courier New"/>
                <a:ea typeface="Courier New"/>
                <a:cs typeface="Courier New"/>
                <a:sym typeface="Courier New"/>
              </a:rPr>
              <a:t>.accept((StreamingRestChannel) </a:t>
            </a:r>
            <a:r>
              <a:rPr b="1" lang="en-CA" sz="1200">
                <a:solidFill>
                  <a:srgbClr val="6A3E3E"/>
                </a:solidFill>
                <a:highlight>
                  <a:srgbClr val="FFBC4D"/>
                </a:highlight>
                <a:latin typeface="Courier New"/>
                <a:ea typeface="Courier New"/>
                <a:cs typeface="Courier New"/>
                <a:sym typeface="Courier New"/>
              </a:rPr>
              <a:t>channel</a:t>
            </a: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646464"/>
                </a:solidFill>
                <a:highlight>
                  <a:srgbClr val="FFBC4D"/>
                </a:highlight>
                <a:latin typeface="Courier New"/>
                <a:ea typeface="Courier New"/>
                <a:cs typeface="Courier New"/>
                <a:sym typeface="Courier New"/>
              </a:rPr>
              <a:t>@Override</a:t>
            </a:r>
            <a:endParaRPr b="1" sz="1200">
              <a:solidFill>
                <a:srgbClr val="646464"/>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public</a:t>
            </a: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boolean</a:t>
            </a:r>
            <a:r>
              <a:rPr b="1" lang="en-CA" sz="1200">
                <a:highlight>
                  <a:srgbClr val="FFBC4D"/>
                </a:highlight>
                <a:latin typeface="Courier New"/>
                <a:ea typeface="Courier New"/>
                <a:cs typeface="Courier New"/>
                <a:sym typeface="Courier New"/>
              </a:rPr>
              <a:t> supportsStreaming()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return</a:t>
            </a: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true</a:t>
            </a: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a:p>
            <a:pPr indent="0" lvl="0" marL="0" rtl="0" algn="l">
              <a:lnSpc>
                <a:spcPct val="100000"/>
              </a:lnSpc>
              <a:spcBef>
                <a:spcPts val="0"/>
              </a:spcBef>
              <a:spcAft>
                <a:spcPts val="0"/>
              </a:spcAft>
              <a:buSzPts val="1400"/>
              <a:buNone/>
            </a:pP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p:txBody>
      </p:sp>
      <p:sp>
        <p:nvSpPr>
          <p:cNvPr id="155" name="Google Shape;155;p19"/>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Streaming RestHandler (Example)</a:t>
            </a:r>
            <a:endParaRPr sz="4800" cap="small">
              <a:solidFill>
                <a:schemeClr val="dk2"/>
              </a:solidFill>
              <a:latin typeface="Open Sans ExtraBold"/>
              <a:ea typeface="Open Sans ExtraBold"/>
              <a:cs typeface="Open Sans ExtraBold"/>
              <a:sym typeface="Open Sans ExtraBold"/>
            </a:endParaRPr>
          </a:p>
        </p:txBody>
      </p:sp>
      <p:sp>
        <p:nvSpPr>
          <p:cNvPr id="156" name="Google Shape;156;p19"/>
          <p:cNvSpPr/>
          <p:nvPr/>
        </p:nvSpPr>
        <p:spPr>
          <a:xfrm>
            <a:off x="7819700" y="4833750"/>
            <a:ext cx="981000" cy="387300"/>
          </a:xfrm>
          <a:prstGeom prst="cloudCallout">
            <a:avLst>
              <a:gd fmla="val -41579" name="adj1"/>
              <a:gd fmla="val -8156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CA" sz="1000" u="none" cap="none" strike="noStrike">
                <a:solidFill>
                  <a:srgbClr val="FF0000"/>
                </a:solidFill>
                <a:latin typeface="Arial"/>
                <a:ea typeface="Arial"/>
                <a:cs typeface="Arial"/>
                <a:sym typeface="Arial"/>
              </a:rPr>
              <a:t>!= OOP </a:t>
            </a:r>
            <a:endParaRPr b="1" i="0" sz="1000" u="none" cap="none" strike="noStrike">
              <a:solidFill>
                <a:srgbClr val="FF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rotWithShape="1">
          <a:blip r:embed="rId3">
            <a:alphaModFix/>
          </a:blip>
          <a:srcRect b="-9663" l="-20873" r="-21901" t="-9782"/>
          <a:stretch/>
        </p:blipFill>
        <p:spPr>
          <a:xfrm>
            <a:off x="1726070" y="4056805"/>
            <a:ext cx="2434680" cy="2434680"/>
          </a:xfrm>
          <a:prstGeom prst="rect">
            <a:avLst/>
          </a:prstGeom>
          <a:noFill/>
          <a:ln cap="flat" cmpd="sng" w="38100">
            <a:solidFill>
              <a:srgbClr val="FFBC4D"/>
            </a:solidFill>
            <a:prstDash val="solid"/>
            <a:round/>
            <a:headEnd len="sm" w="sm" type="none"/>
            <a:tailEnd len="sm" w="sm" type="none"/>
          </a:ln>
        </p:spPr>
      </p:pic>
      <p:sp>
        <p:nvSpPr>
          <p:cNvPr id="162" name="Google Shape;162;p20"/>
          <p:cNvSpPr/>
          <p:nvPr/>
        </p:nvSpPr>
        <p:spPr>
          <a:xfrm>
            <a:off x="4256650" y="4242597"/>
            <a:ext cx="7635900" cy="22464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63" name="Google Shape;163;p20"/>
          <p:cNvSpPr/>
          <p:nvPr/>
        </p:nvSpPr>
        <p:spPr>
          <a:xfrm>
            <a:off x="4160750" y="4116122"/>
            <a:ext cx="7635900" cy="22464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64" name="Google Shape;164;p20">
            <a:hlinkClick r:id="rId4"/>
          </p:cNvPr>
          <p:cNvSpPr txBox="1"/>
          <p:nvPr>
            <p:ph idx="4294967295" type="body"/>
          </p:nvPr>
        </p:nvSpPr>
        <p:spPr>
          <a:xfrm>
            <a:off x="4336550" y="4332810"/>
            <a:ext cx="7460100" cy="1953600"/>
          </a:xfrm>
          <a:prstGeom prst="rect">
            <a:avLst/>
          </a:prstGeom>
          <a:noFill/>
          <a:ln>
            <a:noFill/>
          </a:ln>
        </p:spPr>
        <p:txBody>
          <a:bodyPr anchorCtr="0" anchor="t" bIns="45700" lIns="91425" spcFirstLastPara="1" rIns="91425" wrap="square" tIns="45700">
            <a:noAutofit/>
          </a:bodyPr>
          <a:lstStyle/>
          <a:p>
            <a:pPr indent="0" lvl="0" marL="25400" rtl="0" algn="l">
              <a:lnSpc>
                <a:spcPct val="115000"/>
              </a:lnSpc>
              <a:spcBef>
                <a:spcPts val="0"/>
              </a:spcBef>
              <a:spcAft>
                <a:spcPts val="0"/>
              </a:spcAft>
              <a:buSzPts val="1400"/>
              <a:buNone/>
            </a:pPr>
            <a:r>
              <a:rPr b="1" lang="en-CA" sz="1200">
                <a:solidFill>
                  <a:srgbClr val="7F0055"/>
                </a:solidFill>
                <a:highlight>
                  <a:srgbClr val="FFBC4D"/>
                </a:highlight>
                <a:latin typeface="Courier New"/>
                <a:ea typeface="Courier New"/>
                <a:cs typeface="Courier New"/>
                <a:sym typeface="Courier New"/>
              </a:rPr>
              <a:t>final</a:t>
            </a:r>
            <a:r>
              <a:rPr b="1" lang="en-CA" sz="1200">
                <a:highlight>
                  <a:srgbClr val="FFBC4D"/>
                </a:highlight>
                <a:latin typeface="Courier New"/>
                <a:ea typeface="Courier New"/>
                <a:cs typeface="Courier New"/>
                <a:sym typeface="Courier New"/>
              </a:rPr>
              <a:t> Publisher&lt;ByteBuffer&gt; publisher =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t/>
            </a:r>
            <a:endParaRPr b="1" sz="1200">
              <a:solidFill>
                <a:srgbClr val="7F0055"/>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7F0055"/>
                </a:solidFill>
                <a:highlight>
                  <a:srgbClr val="FFBC4D"/>
                </a:highlight>
                <a:latin typeface="Courier New"/>
                <a:ea typeface="Courier New"/>
                <a:cs typeface="Courier New"/>
                <a:sym typeface="Courier New"/>
              </a:rPr>
              <a:t>final</a:t>
            </a:r>
            <a:r>
              <a:rPr b="1" lang="en-CA" sz="1200">
                <a:highlight>
                  <a:srgbClr val="FFBC4D"/>
                </a:highlight>
                <a:latin typeface="Courier New"/>
                <a:ea typeface="Courier New"/>
                <a:cs typeface="Courier New"/>
                <a:sym typeface="Courier New"/>
              </a:rPr>
              <a:t> StreamingRequest&lt;ByteBuffer&gt; </a:t>
            </a:r>
            <a:r>
              <a:rPr b="1" lang="en-CA" sz="1200">
                <a:solidFill>
                  <a:srgbClr val="6A3E3E"/>
                </a:solidFill>
                <a:highlight>
                  <a:srgbClr val="FFBC4D"/>
                </a:highlight>
                <a:latin typeface="Courier New"/>
                <a:ea typeface="Courier New"/>
                <a:cs typeface="Courier New"/>
                <a:sym typeface="Courier New"/>
              </a:rPr>
              <a:t>request</a:t>
            </a:r>
            <a:r>
              <a:rPr b="1" lang="en-CA" sz="1200">
                <a:highlight>
                  <a:srgbClr val="FFBC4D"/>
                </a:highlight>
                <a:latin typeface="Courier New"/>
                <a:ea typeface="Courier New"/>
                <a:cs typeface="Courier New"/>
                <a:sym typeface="Courier New"/>
              </a:rPr>
              <a:t> = </a:t>
            </a:r>
            <a:r>
              <a:rPr b="1" lang="en-CA" sz="1200">
                <a:solidFill>
                  <a:srgbClr val="7F0055"/>
                </a:solidFill>
                <a:highlight>
                  <a:srgbClr val="FFBC4D"/>
                </a:highlight>
                <a:latin typeface="Courier New"/>
                <a:ea typeface="Courier New"/>
                <a:cs typeface="Courier New"/>
                <a:sym typeface="Courier New"/>
              </a:rPr>
              <a:t>new</a:t>
            </a:r>
            <a:r>
              <a:rPr b="1" lang="en-CA" sz="1200">
                <a:highlight>
                  <a:srgbClr val="FFBC4D"/>
                </a:highlight>
                <a:latin typeface="Courier New"/>
                <a:ea typeface="Courier New"/>
                <a:cs typeface="Courier New"/>
                <a:sym typeface="Courier New"/>
              </a:rPr>
              <a:t> StreamingRequest&lt;&gt;(</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highlight>
                  <a:srgbClr val="FFBC4D"/>
                </a:highlight>
                <a:latin typeface="Courier New"/>
                <a:ea typeface="Courier New"/>
                <a:cs typeface="Courier New"/>
                <a:sym typeface="Courier New"/>
              </a:rPr>
              <a:t>    </a:t>
            </a:r>
            <a:r>
              <a:rPr b="1" lang="en-CA" sz="1200">
                <a:solidFill>
                  <a:srgbClr val="2A00FF"/>
                </a:solidFill>
                <a:highlight>
                  <a:srgbClr val="FFBC4D"/>
                </a:highlight>
                <a:latin typeface="Courier New"/>
                <a:ea typeface="Courier New"/>
                <a:cs typeface="Courier New"/>
                <a:sym typeface="Courier New"/>
              </a:rPr>
              <a:t>"POST"</a:t>
            </a:r>
            <a:r>
              <a:rPr b="1" lang="en-CA" sz="1200">
                <a:highlight>
                  <a:srgbClr val="FFBC4D"/>
                </a:highlight>
                <a:latin typeface="Courier New"/>
                <a:ea typeface="Courier New"/>
                <a:cs typeface="Courier New"/>
                <a:sym typeface="Courier New"/>
              </a:rPr>
              <a:t>, </a:t>
            </a:r>
            <a:r>
              <a:rPr b="1" lang="en-CA" sz="1200">
                <a:solidFill>
                  <a:srgbClr val="2A00FF"/>
                </a:solidFill>
                <a:highlight>
                  <a:srgbClr val="FFBC4D"/>
                </a:highlight>
                <a:latin typeface="Courier New"/>
                <a:ea typeface="Courier New"/>
                <a:cs typeface="Courier New"/>
                <a:sym typeface="Courier New"/>
              </a:rPr>
              <a:t>"/stream"</a:t>
            </a:r>
            <a:r>
              <a:rPr b="1" lang="en-CA" sz="1200">
                <a:highlight>
                  <a:srgbClr val="FFBC4D"/>
                </a:highlight>
                <a:latin typeface="Courier New"/>
                <a:ea typeface="Courier New"/>
                <a:cs typeface="Courier New"/>
                <a:sym typeface="Courier New"/>
              </a:rPr>
              <a:t>, publisher);</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6A3E3E"/>
                </a:solidFill>
                <a:highlight>
                  <a:srgbClr val="FFBC4D"/>
                </a:highlight>
                <a:latin typeface="Courier New"/>
                <a:ea typeface="Courier New"/>
                <a:cs typeface="Courier New"/>
                <a:sym typeface="Courier New"/>
              </a:rPr>
              <a:t>request</a:t>
            </a:r>
            <a:r>
              <a:rPr b="1" lang="en-CA" sz="1200">
                <a:highlight>
                  <a:srgbClr val="FFBC4D"/>
                </a:highlight>
                <a:latin typeface="Courier New"/>
                <a:ea typeface="Courier New"/>
                <a:cs typeface="Courier New"/>
                <a:sym typeface="Courier New"/>
              </a:rPr>
              <a:t>.addParameter(</a:t>
            </a:r>
            <a:r>
              <a:rPr b="1" lang="en-CA" sz="1200">
                <a:solidFill>
                  <a:srgbClr val="2A00FF"/>
                </a:solidFill>
                <a:highlight>
                  <a:srgbClr val="FFBC4D"/>
                </a:highlight>
                <a:latin typeface="Courier New"/>
                <a:ea typeface="Courier New"/>
                <a:cs typeface="Courier New"/>
                <a:sym typeface="Courier New"/>
              </a:rPr>
              <a:t>...</a:t>
            </a: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7F0055"/>
                </a:solidFill>
                <a:highlight>
                  <a:srgbClr val="FFBC4D"/>
                </a:highlight>
                <a:latin typeface="Courier New"/>
                <a:ea typeface="Courier New"/>
                <a:cs typeface="Courier New"/>
                <a:sym typeface="Courier New"/>
              </a:rPr>
              <a:t>final</a:t>
            </a:r>
            <a:r>
              <a:rPr b="1" lang="en-CA" sz="1200">
                <a:highlight>
                  <a:srgbClr val="FFBC4D"/>
                </a:highlight>
                <a:latin typeface="Courier New"/>
                <a:ea typeface="Courier New"/>
                <a:cs typeface="Courier New"/>
                <a:sym typeface="Courier New"/>
              </a:rPr>
              <a:t> StreamingResponse&lt;ByteBuffer&gt; </a:t>
            </a:r>
            <a:r>
              <a:rPr b="1" lang="en-CA" sz="1200">
                <a:solidFill>
                  <a:srgbClr val="6A3E3E"/>
                </a:solidFill>
                <a:highlight>
                  <a:srgbClr val="FFBC4D"/>
                </a:highlight>
                <a:latin typeface="Courier New"/>
                <a:ea typeface="Courier New"/>
                <a:cs typeface="Courier New"/>
                <a:sym typeface="Courier New"/>
              </a:rPr>
              <a:t>response</a:t>
            </a:r>
            <a:r>
              <a:rPr b="1" lang="en-CA" sz="1200">
                <a:highlight>
                  <a:srgbClr val="FFBC4D"/>
                </a:highlight>
                <a:latin typeface="Courier New"/>
                <a:ea typeface="Courier New"/>
                <a:cs typeface="Courier New"/>
                <a:sym typeface="Courier New"/>
              </a:rPr>
              <a:t> = </a:t>
            </a:r>
            <a:r>
              <a:rPr b="1" i="1" lang="en-CA" sz="1200">
                <a:highlight>
                  <a:srgbClr val="FFBC4D"/>
                </a:highlight>
                <a:latin typeface="Courier New"/>
                <a:ea typeface="Courier New"/>
                <a:cs typeface="Courier New"/>
                <a:sym typeface="Courier New"/>
              </a:rPr>
              <a:t>client</a:t>
            </a:r>
            <a:r>
              <a:rPr b="1" lang="en-CA" sz="1200">
                <a:highlight>
                  <a:srgbClr val="FFBC4D"/>
                </a:highlight>
                <a:latin typeface="Courier New"/>
                <a:ea typeface="Courier New"/>
                <a:cs typeface="Courier New"/>
                <a:sym typeface="Courier New"/>
              </a:rPr>
              <a:t>().streamRequest(</a:t>
            </a:r>
            <a:r>
              <a:rPr b="1" lang="en-CA" sz="1200">
                <a:solidFill>
                  <a:srgbClr val="6A3E3E"/>
                </a:solidFill>
                <a:highlight>
                  <a:srgbClr val="FFBC4D"/>
                </a:highlight>
                <a:latin typeface="Courier New"/>
                <a:ea typeface="Courier New"/>
                <a:cs typeface="Courier New"/>
                <a:sym typeface="Courier New"/>
              </a:rPr>
              <a:t>request</a:t>
            </a: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200">
                <a:solidFill>
                  <a:srgbClr val="6A3E3E"/>
                </a:solidFill>
                <a:highlight>
                  <a:srgbClr val="FFBC4D"/>
                </a:highlight>
                <a:latin typeface="Courier New"/>
                <a:ea typeface="Courier New"/>
                <a:cs typeface="Courier New"/>
                <a:sym typeface="Courier New"/>
              </a:rPr>
              <a:t>streamingResponse</a:t>
            </a:r>
            <a:r>
              <a:rPr b="1" lang="en-CA" sz="1200">
                <a:highlight>
                  <a:srgbClr val="FFBC4D"/>
                </a:highlight>
                <a:latin typeface="Courier New"/>
                <a:ea typeface="Courier New"/>
                <a:cs typeface="Courier New"/>
                <a:sym typeface="Courier New"/>
              </a:rPr>
              <a:t>.getBody().subscribe(...);</a:t>
            </a:r>
            <a:endParaRPr b="1" sz="1200">
              <a:highlight>
                <a:srgbClr val="FFBC4D"/>
              </a:highlight>
            </a:endParaRPr>
          </a:p>
        </p:txBody>
      </p:sp>
      <p:sp>
        <p:nvSpPr>
          <p:cNvPr id="165" name="Google Shape;165;p20"/>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RestClient</a:t>
            </a:r>
            <a:endParaRPr sz="4800" cap="small">
              <a:solidFill>
                <a:schemeClr val="dk2"/>
              </a:solidFill>
              <a:latin typeface="Open Sans ExtraBold"/>
              <a:ea typeface="Open Sans ExtraBold"/>
              <a:cs typeface="Open Sans ExtraBold"/>
              <a:sym typeface="Open Sans ExtraBold"/>
            </a:endParaRPr>
          </a:p>
        </p:txBody>
      </p:sp>
      <p:pic>
        <p:nvPicPr>
          <p:cNvPr id="166" name="Google Shape;166;p20"/>
          <p:cNvPicPr preferRelativeResize="0"/>
          <p:nvPr/>
        </p:nvPicPr>
        <p:blipFill rotWithShape="1">
          <a:blip r:embed="rId5">
            <a:alphaModFix/>
          </a:blip>
          <a:srcRect b="-7816" l="-38573" r="-36127" t="-7470"/>
          <a:stretch/>
        </p:blipFill>
        <p:spPr>
          <a:xfrm>
            <a:off x="546195" y="1686995"/>
            <a:ext cx="1636561" cy="1636561"/>
          </a:xfrm>
          <a:prstGeom prst="rect">
            <a:avLst/>
          </a:prstGeom>
          <a:noFill/>
          <a:ln cap="flat" cmpd="sng" w="38100">
            <a:solidFill>
              <a:srgbClr val="FFBC4D"/>
            </a:solidFill>
            <a:prstDash val="solid"/>
            <a:round/>
            <a:headEnd len="sm" w="sm" type="none"/>
            <a:tailEnd len="sm" w="sm" type="none"/>
          </a:ln>
        </p:spPr>
      </p:pic>
      <p:sp>
        <p:nvSpPr>
          <p:cNvPr id="167" name="Google Shape;167;p20"/>
          <p:cNvSpPr/>
          <p:nvPr/>
        </p:nvSpPr>
        <p:spPr>
          <a:xfrm>
            <a:off x="2263425" y="1475875"/>
            <a:ext cx="8909400" cy="22464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68" name="Google Shape;168;p20"/>
          <p:cNvSpPr/>
          <p:nvPr/>
        </p:nvSpPr>
        <p:spPr>
          <a:xfrm>
            <a:off x="2182750" y="1376775"/>
            <a:ext cx="8891400" cy="22464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169" name="Google Shape;169;p20"/>
          <p:cNvSpPr txBox="1"/>
          <p:nvPr>
            <p:ph idx="4294967295" type="body"/>
          </p:nvPr>
        </p:nvSpPr>
        <p:spPr>
          <a:xfrm>
            <a:off x="2263425" y="1452975"/>
            <a:ext cx="8811000" cy="20382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SzPts val="1400"/>
              <a:buNone/>
            </a:pPr>
            <a:r>
              <a:rPr b="1" lang="en-CA" sz="1200">
                <a:solidFill>
                  <a:srgbClr val="7F0055"/>
                </a:solidFill>
                <a:highlight>
                  <a:srgbClr val="FFBC4D"/>
                </a:highlight>
                <a:latin typeface="Courier New"/>
                <a:ea typeface="Courier New"/>
                <a:cs typeface="Courier New"/>
                <a:sym typeface="Courier New"/>
              </a:rPr>
              <a:t>public</a:t>
            </a: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class</a:t>
            </a:r>
            <a:r>
              <a:rPr b="1" lang="en-CA" sz="1200">
                <a:highlight>
                  <a:srgbClr val="FFBC4D"/>
                </a:highlight>
                <a:latin typeface="Courier New"/>
                <a:ea typeface="Courier New"/>
                <a:cs typeface="Courier New"/>
                <a:sym typeface="Courier New"/>
              </a:rPr>
              <a:t> RestClient </a:t>
            </a:r>
            <a:r>
              <a:rPr b="1" lang="en-CA" sz="1200">
                <a:solidFill>
                  <a:srgbClr val="7F0055"/>
                </a:solidFill>
                <a:highlight>
                  <a:srgbClr val="FFBC4D"/>
                </a:highlight>
                <a:latin typeface="Courier New"/>
                <a:ea typeface="Courier New"/>
                <a:cs typeface="Courier New"/>
                <a:sym typeface="Courier New"/>
              </a:rPr>
              <a:t>implements</a:t>
            </a:r>
            <a:r>
              <a:rPr b="1" lang="en-CA" sz="1200">
                <a:highlight>
                  <a:srgbClr val="FFBC4D"/>
                </a:highlight>
                <a:latin typeface="Courier New"/>
                <a:ea typeface="Courier New"/>
                <a:cs typeface="Courier New"/>
                <a:sym typeface="Courier New"/>
              </a:rPr>
              <a:t> Closeable {</a:t>
            </a:r>
            <a:br>
              <a:rPr b="1" lang="en-CA" sz="1200">
                <a:highlight>
                  <a:srgbClr val="FFBC4D"/>
                </a:highlight>
                <a:latin typeface="Courier New"/>
                <a:ea typeface="Courier New"/>
                <a:cs typeface="Courier New"/>
                <a:sym typeface="Courier New"/>
              </a:rPr>
            </a:br>
            <a:r>
              <a:rPr b="1" lang="en-CA" sz="1200">
                <a:highlight>
                  <a:srgbClr val="FFBC4D"/>
                </a:highlight>
                <a:latin typeface="Courier New"/>
                <a:ea typeface="Courier New"/>
                <a:cs typeface="Courier New"/>
                <a:sym typeface="Courier New"/>
              </a:rPr>
              <a:t>   </a:t>
            </a:r>
            <a:r>
              <a:rPr b="1" lang="en-CA" sz="1200">
                <a:solidFill>
                  <a:srgbClr val="3F5FBF"/>
                </a:solidFill>
                <a:highlight>
                  <a:srgbClr val="FFBC4D"/>
                </a:highlight>
                <a:latin typeface="Courier New"/>
                <a:ea typeface="Courier New"/>
                <a:cs typeface="Courier New"/>
                <a:sym typeface="Courier New"/>
              </a:rPr>
              <a:t>/**</a:t>
            </a:r>
            <a:br>
              <a:rPr b="1" lang="en-CA" sz="1200">
                <a:solidFill>
                  <a:srgbClr val="3F5FBF"/>
                </a:solidFill>
                <a:highlight>
                  <a:srgbClr val="FFBC4D"/>
                </a:highlight>
                <a:latin typeface="Courier New"/>
                <a:ea typeface="Courier New"/>
                <a:cs typeface="Courier New"/>
                <a:sym typeface="Courier New"/>
              </a:rPr>
            </a:br>
            <a:r>
              <a:rPr b="1" lang="en-CA" sz="1200">
                <a:solidFill>
                  <a:srgbClr val="3F5FBF"/>
                </a:solidFill>
                <a:highlight>
                  <a:srgbClr val="FFBC4D"/>
                </a:highlight>
                <a:latin typeface="Courier New"/>
                <a:ea typeface="Courier New"/>
                <a:cs typeface="Courier New"/>
                <a:sym typeface="Courier New"/>
              </a:rPr>
              <a:t>    * Sends a streaming request to the OpenSearch cluster that the client points to </a:t>
            </a:r>
            <a:br>
              <a:rPr b="1" lang="en-CA" sz="1200">
                <a:solidFill>
                  <a:srgbClr val="3F5FBF"/>
                </a:solidFill>
                <a:highlight>
                  <a:srgbClr val="FFBC4D"/>
                </a:highlight>
                <a:latin typeface="Courier New"/>
                <a:ea typeface="Courier New"/>
                <a:cs typeface="Courier New"/>
                <a:sym typeface="Courier New"/>
              </a:rPr>
            </a:br>
            <a:r>
              <a:rPr b="1" lang="en-CA" sz="1200">
                <a:solidFill>
                  <a:srgbClr val="3F5FBF"/>
                </a:solidFill>
                <a:highlight>
                  <a:srgbClr val="FFBC4D"/>
                </a:highlight>
                <a:latin typeface="Courier New"/>
                <a:ea typeface="Courier New"/>
                <a:cs typeface="Courier New"/>
                <a:sym typeface="Courier New"/>
              </a:rPr>
              <a:t>    * and returns streaming response. </a:t>
            </a:r>
            <a:r>
              <a:rPr b="1" lang="en-CA" sz="1200">
                <a:solidFill>
                  <a:srgbClr val="7F7F9F"/>
                </a:solidFill>
                <a:highlight>
                  <a:srgbClr val="FFBC4D"/>
                </a:highlight>
                <a:latin typeface="Courier New"/>
                <a:ea typeface="Courier New"/>
                <a:cs typeface="Courier New"/>
                <a:sym typeface="Courier New"/>
              </a:rPr>
              <a:t>&lt;strong&gt;</a:t>
            </a:r>
            <a:r>
              <a:rPr b="1" lang="en-CA" sz="1200">
                <a:solidFill>
                  <a:srgbClr val="3F5FBF"/>
                </a:solidFill>
                <a:highlight>
                  <a:srgbClr val="FFBC4D"/>
                </a:highlight>
                <a:latin typeface="Courier New"/>
                <a:ea typeface="Courier New"/>
                <a:cs typeface="Courier New"/>
                <a:sym typeface="Courier New"/>
              </a:rPr>
              <a:t>This is an experimental API</a:t>
            </a:r>
            <a:r>
              <a:rPr b="1" lang="en-CA" sz="1200">
                <a:solidFill>
                  <a:srgbClr val="7F7F9F"/>
                </a:solidFill>
                <a:highlight>
                  <a:srgbClr val="FFBC4D"/>
                </a:highlight>
                <a:latin typeface="Courier New"/>
                <a:ea typeface="Courier New"/>
                <a:cs typeface="Courier New"/>
                <a:sym typeface="Courier New"/>
              </a:rPr>
              <a:t>&lt;/strong&gt;</a:t>
            </a:r>
            <a:r>
              <a:rPr b="1" lang="en-CA" sz="1200">
                <a:solidFill>
                  <a:srgbClr val="3F5FBF"/>
                </a:solidFill>
                <a:highlight>
                  <a:srgbClr val="FFBC4D"/>
                </a:highlight>
                <a:latin typeface="Courier New"/>
                <a:ea typeface="Courier New"/>
                <a:cs typeface="Courier New"/>
                <a:sym typeface="Courier New"/>
              </a:rPr>
              <a:t>.</a:t>
            </a:r>
            <a:br>
              <a:rPr b="1" lang="en-CA" sz="1200">
                <a:solidFill>
                  <a:srgbClr val="3F5FBF"/>
                </a:solidFill>
                <a:highlight>
                  <a:srgbClr val="FFBC4D"/>
                </a:highlight>
                <a:latin typeface="Courier New"/>
                <a:ea typeface="Courier New"/>
                <a:cs typeface="Courier New"/>
                <a:sym typeface="Courier New"/>
              </a:rPr>
            </a:br>
            <a:r>
              <a:rPr b="1" lang="en-CA" sz="1200">
                <a:solidFill>
                  <a:srgbClr val="3F5FBF"/>
                </a:solidFill>
                <a:highlight>
                  <a:srgbClr val="FFBC4D"/>
                </a:highlight>
                <a:latin typeface="Courier New"/>
                <a:ea typeface="Courier New"/>
                <a:cs typeface="Courier New"/>
                <a:sym typeface="Courier New"/>
              </a:rPr>
              <a:t>    */</a:t>
            </a:r>
            <a:br>
              <a:rPr b="1" lang="en-CA" sz="1200">
                <a:solidFill>
                  <a:srgbClr val="3F5FBF"/>
                </a:solidFill>
                <a:highlight>
                  <a:srgbClr val="FFBC4D"/>
                </a:highlight>
                <a:latin typeface="Courier New"/>
                <a:ea typeface="Courier New"/>
                <a:cs typeface="Courier New"/>
                <a:sym typeface="Courier New"/>
              </a:rPr>
            </a:br>
            <a:r>
              <a:rPr b="1" lang="en-CA" sz="1200">
                <a:highlight>
                  <a:srgbClr val="FFBC4D"/>
                </a:highlight>
                <a:latin typeface="Courier New"/>
                <a:ea typeface="Courier New"/>
                <a:cs typeface="Courier New"/>
                <a:sym typeface="Courier New"/>
              </a:rPr>
              <a:t>   </a:t>
            </a:r>
            <a:r>
              <a:rPr b="1" lang="en-CA" sz="1200">
                <a:solidFill>
                  <a:srgbClr val="7F0055"/>
                </a:solidFill>
                <a:highlight>
                  <a:srgbClr val="FFBC4D"/>
                </a:highlight>
                <a:latin typeface="Courier New"/>
                <a:ea typeface="Courier New"/>
                <a:cs typeface="Courier New"/>
                <a:sym typeface="Courier New"/>
              </a:rPr>
              <a:t>public</a:t>
            </a:r>
            <a:r>
              <a:rPr b="1" lang="en-CA" sz="1200">
                <a:highlight>
                  <a:srgbClr val="FFBC4D"/>
                </a:highlight>
                <a:latin typeface="Courier New"/>
                <a:ea typeface="Courier New"/>
                <a:cs typeface="Courier New"/>
                <a:sym typeface="Courier New"/>
              </a:rPr>
              <a:t> StreamingResponse&lt;ByteBuffer&gt; streamRequest(StreamingRequest&lt;ByteBuffer&gt; </a:t>
            </a:r>
            <a:r>
              <a:rPr b="1" lang="en-CA" sz="1200">
                <a:solidFill>
                  <a:srgbClr val="6A3E3E"/>
                </a:solidFill>
                <a:highlight>
                  <a:srgbClr val="FFBC4D"/>
                </a:highlight>
                <a:latin typeface="Courier New"/>
                <a:ea typeface="Courier New"/>
                <a:cs typeface="Courier New"/>
                <a:sym typeface="Courier New"/>
              </a:rPr>
              <a:t>request</a:t>
            </a:r>
            <a:r>
              <a:rPr b="1" lang="en-CA" sz="1200">
                <a:highlight>
                  <a:srgbClr val="FFBC4D"/>
                </a:highlight>
                <a:latin typeface="Courier New"/>
                <a:ea typeface="Courier New"/>
                <a:cs typeface="Courier New"/>
                <a:sym typeface="Courier New"/>
              </a:rPr>
              <a:t>) {</a:t>
            </a:r>
            <a:br>
              <a:rPr b="1" lang="en-CA" sz="1200">
                <a:highlight>
                  <a:srgbClr val="FFBC4D"/>
                </a:highlight>
                <a:latin typeface="Courier New"/>
                <a:ea typeface="Courier New"/>
                <a:cs typeface="Courier New"/>
                <a:sym typeface="Courier New"/>
              </a:rPr>
            </a:br>
            <a:r>
              <a:rPr b="1" lang="en-CA" sz="1200">
                <a:highlight>
                  <a:srgbClr val="FFBC4D"/>
                </a:highlight>
                <a:latin typeface="Courier New"/>
                <a:ea typeface="Courier New"/>
                <a:cs typeface="Courier New"/>
                <a:sym typeface="Courier New"/>
              </a:rPr>
              <a:t>        </a:t>
            </a:r>
            <a:r>
              <a:rPr b="1" lang="en-CA" sz="1200">
                <a:solidFill>
                  <a:srgbClr val="3F5FBF"/>
                </a:solidFill>
                <a:highlight>
                  <a:srgbClr val="FFBC4D"/>
                </a:highlight>
                <a:latin typeface="Courier New"/>
                <a:ea typeface="Courier New"/>
                <a:cs typeface="Courier New"/>
                <a:sym typeface="Courier New"/>
              </a:rPr>
              <a:t>// </a:t>
            </a:r>
            <a:r>
              <a:rPr b="1" lang="en-CA" sz="1200">
                <a:highlight>
                  <a:srgbClr val="FFBC4D"/>
                </a:highlight>
                <a:latin typeface="Courier New"/>
                <a:ea typeface="Courier New"/>
                <a:cs typeface="Courier New"/>
                <a:sym typeface="Courier New"/>
              </a:rPr>
              <a:t>...</a:t>
            </a:r>
            <a:br>
              <a:rPr b="1" lang="en-CA" sz="1200">
                <a:highlight>
                  <a:srgbClr val="FFBC4D"/>
                </a:highlight>
                <a:latin typeface="Courier New"/>
                <a:ea typeface="Courier New"/>
                <a:cs typeface="Courier New"/>
                <a:sym typeface="Courier New"/>
              </a:rPr>
            </a:br>
            <a:r>
              <a:rPr b="1" lang="en-CA" sz="1200">
                <a:highlight>
                  <a:srgbClr val="FFBC4D"/>
                </a:highlight>
                <a:latin typeface="Courier New"/>
                <a:ea typeface="Courier New"/>
                <a:cs typeface="Courier New"/>
                <a:sym typeface="Courier New"/>
              </a:rPr>
              <a:t>   }</a:t>
            </a:r>
            <a:br>
              <a:rPr b="1" lang="en-CA" sz="1200">
                <a:highlight>
                  <a:srgbClr val="FFBC4D"/>
                </a:highlight>
                <a:latin typeface="Courier New"/>
                <a:ea typeface="Courier New"/>
                <a:cs typeface="Courier New"/>
                <a:sym typeface="Courier New"/>
              </a:rPr>
            </a:br>
            <a:r>
              <a:rPr b="1" lang="en-CA" sz="1200">
                <a:highlight>
                  <a:srgbClr val="FFBC4D"/>
                </a:highlight>
                <a:latin typeface="Courier New"/>
                <a:ea typeface="Courier New"/>
                <a:cs typeface="Courier New"/>
                <a:sym typeface="Courier New"/>
              </a:rPr>
              <a:t>}</a:t>
            </a:r>
            <a:endParaRPr b="1" sz="1200">
              <a:highlight>
                <a:srgbClr val="FFBC4D"/>
              </a:highlight>
              <a:latin typeface="Courier New"/>
              <a:ea typeface="Courier New"/>
              <a:cs typeface="Courier New"/>
              <a:sym typeface="Courier New"/>
            </a:endParaRPr>
          </a:p>
        </p:txBody>
      </p:sp>
      <p:sp>
        <p:nvSpPr>
          <p:cNvPr id="170" name="Google Shape;170;p20"/>
          <p:cNvSpPr/>
          <p:nvPr/>
        </p:nvSpPr>
        <p:spPr>
          <a:xfrm>
            <a:off x="6770225" y="2980425"/>
            <a:ext cx="895200" cy="423300"/>
          </a:xfrm>
          <a:prstGeom prst="cloudCallout">
            <a:avLst>
              <a:gd fmla="val -46869" name="adj1"/>
              <a:gd fmla="val -7447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CA" sz="1000" u="none" cap="none" strike="noStrike">
                <a:solidFill>
                  <a:srgbClr val="FF0000"/>
                </a:solidFill>
                <a:latin typeface="Arial"/>
                <a:ea typeface="Arial"/>
                <a:cs typeface="Arial"/>
                <a:sym typeface="Arial"/>
              </a:rPr>
              <a:t>NEW!</a:t>
            </a:r>
            <a:endParaRPr b="1" i="0" sz="1000" u="none" cap="none" strike="noStrike">
              <a:solidFill>
                <a:srgbClr val="FF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1"/>
          <p:cNvPicPr preferRelativeResize="0"/>
          <p:nvPr/>
        </p:nvPicPr>
        <p:blipFill rotWithShape="1">
          <a:blip r:embed="rId3">
            <a:alphaModFix/>
          </a:blip>
          <a:srcRect b="-8443" l="-10333" r="-20470" t="-9660"/>
          <a:stretch/>
        </p:blipFill>
        <p:spPr>
          <a:xfrm>
            <a:off x="432720" y="2832280"/>
            <a:ext cx="2434680" cy="2434680"/>
          </a:xfrm>
          <a:prstGeom prst="rect">
            <a:avLst/>
          </a:prstGeom>
          <a:noFill/>
          <a:ln cap="flat" cmpd="sng" w="38100">
            <a:solidFill>
              <a:srgbClr val="FFBC4D"/>
            </a:solidFill>
            <a:prstDash val="solid"/>
            <a:round/>
            <a:headEnd len="sm" w="sm" type="none"/>
            <a:tailEnd len="sm" w="sm" type="none"/>
          </a:ln>
        </p:spPr>
      </p:pic>
      <p:sp>
        <p:nvSpPr>
          <p:cNvPr id="176" name="Google Shape;176;p21"/>
          <p:cNvSpPr/>
          <p:nvPr/>
        </p:nvSpPr>
        <p:spPr>
          <a:xfrm>
            <a:off x="2956875" y="1551575"/>
            <a:ext cx="8949900" cy="51195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77" name="Google Shape;177;p21"/>
          <p:cNvSpPr/>
          <p:nvPr/>
        </p:nvSpPr>
        <p:spPr>
          <a:xfrm>
            <a:off x="2860975" y="1335475"/>
            <a:ext cx="8949900" cy="52452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78" name="Google Shape;178;p21">
            <a:hlinkClick r:id="rId4"/>
          </p:cNvPr>
          <p:cNvSpPr txBox="1"/>
          <p:nvPr>
            <p:ph idx="4294967295" type="body"/>
          </p:nvPr>
        </p:nvSpPr>
        <p:spPr>
          <a:xfrm>
            <a:off x="3170025" y="1507900"/>
            <a:ext cx="8640900" cy="4918500"/>
          </a:xfrm>
          <a:prstGeom prst="rect">
            <a:avLst/>
          </a:prstGeom>
          <a:noFill/>
          <a:ln>
            <a:noFill/>
          </a:ln>
        </p:spPr>
        <p:txBody>
          <a:bodyPr anchorCtr="0" anchor="t" bIns="45700" lIns="91425" spcFirstLastPara="1" rIns="91425" wrap="square" tIns="45700">
            <a:noAutofit/>
          </a:bodyPr>
          <a:lstStyle/>
          <a:p>
            <a:pPr indent="0" lvl="0" marL="25400" rtl="0" algn="l">
              <a:lnSpc>
                <a:spcPct val="115000"/>
              </a:lnSpc>
              <a:spcBef>
                <a:spcPts val="0"/>
              </a:spcBef>
              <a:spcAft>
                <a:spcPts val="0"/>
              </a:spcAft>
              <a:buSzPts val="1400"/>
              <a:buNone/>
            </a:pPr>
            <a:r>
              <a:rPr b="1" lang="en-CA" sz="1700">
                <a:solidFill>
                  <a:srgbClr val="7F0055"/>
                </a:solidFill>
                <a:highlight>
                  <a:srgbClr val="FFBC4D"/>
                </a:highlight>
                <a:latin typeface="Courier New"/>
                <a:ea typeface="Courier New"/>
                <a:cs typeface="Courier New"/>
                <a:sym typeface="Courier New"/>
              </a:rPr>
              <a:t>final </a:t>
            </a:r>
            <a:r>
              <a:rPr b="1" lang="en-CA" sz="1700">
                <a:highlight>
                  <a:srgbClr val="FFBC4D"/>
                </a:highlight>
                <a:latin typeface="Courier New"/>
                <a:ea typeface="Courier New"/>
                <a:cs typeface="Courier New"/>
                <a:sym typeface="Courier New"/>
              </a:rPr>
              <a:t>HttpClient </a:t>
            </a:r>
            <a:r>
              <a:rPr b="1" lang="en-CA" sz="1700">
                <a:solidFill>
                  <a:srgbClr val="6A3E3E"/>
                </a:solidFill>
                <a:highlight>
                  <a:srgbClr val="FFBC4D"/>
                </a:highlight>
                <a:latin typeface="Courier New"/>
                <a:ea typeface="Courier New"/>
                <a:cs typeface="Courier New"/>
                <a:sym typeface="Courier New"/>
              </a:rPr>
              <a:t>client</a:t>
            </a:r>
            <a:r>
              <a:rPr b="1" lang="en-CA" sz="1700">
                <a:highlight>
                  <a:srgbClr val="FFBC4D"/>
                </a:highlight>
                <a:latin typeface="Courier New"/>
                <a:ea typeface="Courier New"/>
                <a:cs typeface="Courier New"/>
                <a:sym typeface="Courier New"/>
              </a:rPr>
              <a:t> = HttpClient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a:t>
            </a:r>
            <a:r>
              <a:rPr b="1" i="1" lang="en-CA" sz="1700">
                <a:highlight>
                  <a:srgbClr val="FFBC4D"/>
                </a:highlight>
                <a:latin typeface="Courier New"/>
                <a:ea typeface="Courier New"/>
                <a:cs typeface="Courier New"/>
                <a:sym typeface="Courier New"/>
              </a:rPr>
              <a:t>create</a:t>
            </a:r>
            <a:r>
              <a:rPr b="1" lang="en-CA" sz="1700">
                <a:highlight>
                  <a:srgbClr val="FFBC4D"/>
                </a:highlight>
                <a:latin typeface="Courier New"/>
                <a:ea typeface="Courier New"/>
                <a:cs typeface="Courier New"/>
                <a:sym typeface="Courier New"/>
              </a:rPr>
              <a: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.host(</a:t>
            </a:r>
            <a:r>
              <a:rPr b="1" lang="en-CA" sz="1700">
                <a:solidFill>
                  <a:srgbClr val="2A00FF"/>
                </a:solidFill>
                <a:highlight>
                  <a:srgbClr val="FFBC4D"/>
                </a:highlight>
                <a:latin typeface="Courier New"/>
                <a:ea typeface="Courier New"/>
                <a:cs typeface="Courier New"/>
                <a:sym typeface="Courier New"/>
              </a:rPr>
              <a:t>"localhost"</a:t>
            </a:r>
            <a:r>
              <a:rPr b="1" lang="en-CA" sz="1700">
                <a:highlight>
                  <a:srgbClr val="FFBC4D"/>
                </a:highlight>
                <a:latin typeface="Courier New"/>
                <a:ea typeface="Courier New"/>
                <a:cs typeface="Courier New"/>
                <a:sym typeface="Courier New"/>
              </a:rPr>
              <a: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.port(9200);</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solidFill>
                  <a:srgbClr val="7F0055"/>
                </a:solidFill>
                <a:highlight>
                  <a:srgbClr val="FFBC4D"/>
                </a:highlight>
                <a:latin typeface="Courier New"/>
                <a:ea typeface="Courier New"/>
                <a:cs typeface="Courier New"/>
                <a:sym typeface="Courier New"/>
              </a:rPr>
              <a:t>final</a:t>
            </a:r>
            <a:r>
              <a:rPr b="1" lang="en-CA" sz="1700">
                <a:highlight>
                  <a:srgbClr val="FFBC4D"/>
                </a:highlight>
                <a:latin typeface="Courier New"/>
                <a:ea typeface="Courier New"/>
                <a:cs typeface="Courier New"/>
                <a:sym typeface="Courier New"/>
              </a:rPr>
              <a:t> Publisher&lt;ByteBuf&gt; publisher = ...;</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solidFill>
                  <a:srgbClr val="6A3E3E"/>
                </a:solidFill>
                <a:highlight>
                  <a:srgbClr val="FFBC4D"/>
                </a:highlight>
                <a:latin typeface="Courier New"/>
                <a:ea typeface="Courier New"/>
                <a:cs typeface="Courier New"/>
                <a:sym typeface="Courier New"/>
              </a:rPr>
              <a:t>client</a:t>
            </a:r>
            <a:endParaRPr b="1" sz="1700">
              <a:solidFill>
                <a:srgbClr val="6A3E3E"/>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.headers(</a:t>
            </a:r>
            <a:r>
              <a:rPr b="1" lang="en-CA" sz="1700">
                <a:solidFill>
                  <a:srgbClr val="6A3E3E"/>
                </a:solidFill>
                <a:highlight>
                  <a:srgbClr val="FFBC4D"/>
                </a:highlight>
                <a:latin typeface="Courier New"/>
                <a:ea typeface="Courier New"/>
                <a:cs typeface="Courier New"/>
                <a:sym typeface="Courier New"/>
              </a:rPr>
              <a:t>b</a:t>
            </a:r>
            <a:r>
              <a:rPr b="1" lang="en-CA" sz="1700">
                <a:highlight>
                  <a:srgbClr val="FFBC4D"/>
                </a:highlight>
                <a:latin typeface="Courier New"/>
                <a:ea typeface="Courier New"/>
                <a:cs typeface="Courier New"/>
                <a:sym typeface="Courier New"/>
              </a:rPr>
              <a:t> -&gt; </a:t>
            </a:r>
            <a:r>
              <a:rPr b="1" lang="en-CA" sz="1700">
                <a:solidFill>
                  <a:srgbClr val="6A3E3E"/>
                </a:solidFill>
                <a:highlight>
                  <a:srgbClr val="FFBC4D"/>
                </a:highlight>
                <a:latin typeface="Courier New"/>
                <a:ea typeface="Courier New"/>
                <a:cs typeface="Courier New"/>
                <a:sym typeface="Courier New"/>
              </a:rPr>
              <a:t>b</a:t>
            </a:r>
            <a:r>
              <a:rPr b="1" lang="en-CA" sz="1700">
                <a:highlight>
                  <a:srgbClr val="FFBC4D"/>
                </a:highlight>
                <a:latin typeface="Courier New"/>
                <a:ea typeface="Courier New"/>
                <a:cs typeface="Courier New"/>
                <a:sym typeface="Courier New"/>
              </a:rPr>
              <a:t>.add(</a:t>
            </a:r>
            <a:r>
              <a:rPr b="1" lang="en-CA" sz="1700">
                <a:solidFill>
                  <a:srgbClr val="2A00FF"/>
                </a:solidFill>
                <a:highlight>
                  <a:srgbClr val="FFBC4D"/>
                </a:highlight>
                <a:latin typeface="Courier New"/>
                <a:ea typeface="Courier New"/>
                <a:cs typeface="Courier New"/>
                <a:sym typeface="Courier New"/>
              </a:rPr>
              <a:t>"Content-Type"</a:t>
            </a:r>
            <a:r>
              <a:rPr b="1" lang="en-CA" sz="1700">
                <a:highlight>
                  <a:srgbClr val="FFBC4D"/>
                </a:highlight>
                <a:latin typeface="Courier New"/>
                <a:ea typeface="Courier New"/>
                <a:cs typeface="Courier New"/>
                <a:sym typeface="Courier New"/>
              </a:rPr>
              <a:t>, </a:t>
            </a:r>
            <a:r>
              <a:rPr b="1" lang="en-CA" sz="1700">
                <a:solidFill>
                  <a:srgbClr val="2A00FF"/>
                </a:solidFill>
                <a:highlight>
                  <a:srgbClr val="FFBC4D"/>
                </a:highlight>
                <a:latin typeface="Courier New"/>
                <a:ea typeface="Courier New"/>
                <a:cs typeface="Courier New"/>
                <a:sym typeface="Courier New"/>
              </a:rPr>
              <a:t>"application/json"</a:t>
            </a:r>
            <a:r>
              <a:rPr b="1" lang="en-CA" sz="1700">
                <a:highlight>
                  <a:srgbClr val="FFBC4D"/>
                </a:highlight>
                <a:latin typeface="Courier New"/>
                <a:ea typeface="Courier New"/>
                <a:cs typeface="Courier New"/>
                <a:sym typeface="Courier New"/>
              </a:rPr>
              <a: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.post()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.uri(</a:t>
            </a:r>
            <a:r>
              <a:rPr b="1" lang="en-CA" sz="1700">
                <a:solidFill>
                  <a:srgbClr val="2A00FF"/>
                </a:solidFill>
                <a:highlight>
                  <a:srgbClr val="FFBC4D"/>
                </a:highlight>
                <a:latin typeface="Courier New"/>
                <a:ea typeface="Courier New"/>
                <a:cs typeface="Courier New"/>
                <a:sym typeface="Courier New"/>
              </a:rPr>
              <a:t>"/_bulk/stream?refresh=true&amp;batch_size=5 "</a:t>
            </a:r>
            <a:r>
              <a:rPr b="1" lang="en-CA" sz="1700">
                <a:highlight>
                  <a:srgbClr val="FFBC4D"/>
                </a:highlight>
                <a:latin typeface="Courier New"/>
                <a:ea typeface="Courier New"/>
                <a:cs typeface="Courier New"/>
                <a:sym typeface="Courier New"/>
              </a:rPr>
              <a:t>)</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.send(publisher)</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.response((</a:t>
            </a:r>
            <a:r>
              <a:rPr b="1" lang="en-CA" sz="1700">
                <a:solidFill>
                  <a:srgbClr val="6A3E3E"/>
                </a:solidFill>
                <a:highlight>
                  <a:srgbClr val="FFBC4D"/>
                </a:highlight>
                <a:latin typeface="Courier New"/>
                <a:ea typeface="Courier New"/>
                <a:cs typeface="Courier New"/>
                <a:sym typeface="Courier New"/>
              </a:rPr>
              <a:t>r</a:t>
            </a:r>
            <a:r>
              <a:rPr b="1" lang="en-CA" sz="1700">
                <a:highlight>
                  <a:srgbClr val="FFBC4D"/>
                </a:highlight>
                <a:latin typeface="Courier New"/>
                <a:ea typeface="Courier New"/>
                <a:cs typeface="Courier New"/>
                <a:sym typeface="Courier New"/>
              </a:rPr>
              <a:t>, </a:t>
            </a:r>
            <a:r>
              <a:rPr b="1" lang="en-CA" sz="1700">
                <a:solidFill>
                  <a:srgbClr val="6A3E3E"/>
                </a:solidFill>
                <a:highlight>
                  <a:srgbClr val="FFBC4D"/>
                </a:highlight>
                <a:latin typeface="Courier New"/>
                <a:ea typeface="Courier New"/>
                <a:cs typeface="Courier New"/>
                <a:sym typeface="Courier New"/>
              </a:rPr>
              <a:t>b</a:t>
            </a:r>
            <a:r>
              <a:rPr b="1" lang="en-CA" sz="1700">
                <a:highlight>
                  <a:srgbClr val="FFBC4D"/>
                </a:highlight>
                <a:latin typeface="Courier New"/>
                <a:ea typeface="Courier New"/>
                <a:cs typeface="Courier New"/>
                <a:sym typeface="Courier New"/>
              </a:rPr>
              <a:t>) -&gt; </a:t>
            </a:r>
            <a:r>
              <a:rPr b="1" lang="en-CA" sz="1700">
                <a:solidFill>
                  <a:srgbClr val="6A3E3E"/>
                </a:solidFill>
                <a:highlight>
                  <a:srgbClr val="FFBC4D"/>
                </a:highlight>
                <a:latin typeface="Courier New"/>
                <a:ea typeface="Courier New"/>
                <a:cs typeface="Courier New"/>
                <a:sym typeface="Courier New"/>
              </a:rPr>
              <a:t>b</a:t>
            </a:r>
            <a:endParaRPr b="1" sz="1700">
              <a:solidFill>
                <a:srgbClr val="6A3E3E"/>
              </a:solidFill>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.doOnEach(</a:t>
            </a:r>
            <a:r>
              <a:rPr b="1" lang="en-CA" sz="1700">
                <a:solidFill>
                  <a:srgbClr val="6A3E3E"/>
                </a:solidFill>
                <a:highlight>
                  <a:srgbClr val="FFBC4D"/>
                </a:highlight>
                <a:latin typeface="Courier New"/>
                <a:ea typeface="Courier New"/>
                <a:cs typeface="Courier New"/>
                <a:sym typeface="Courier New"/>
              </a:rPr>
              <a:t>c</a:t>
            </a:r>
            <a:r>
              <a:rPr b="1" lang="en-CA" sz="1700">
                <a:highlight>
                  <a:srgbClr val="FFBC4D"/>
                </a:highlight>
                <a:latin typeface="Courier New"/>
                <a:ea typeface="Courier New"/>
                <a:cs typeface="Courier New"/>
                <a:sym typeface="Courier New"/>
              </a:rPr>
              <a:t> -&gt; {</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a:t>
            </a:r>
            <a:r>
              <a:rPr b="1" lang="en-CA" sz="1700">
                <a:solidFill>
                  <a:srgbClr val="3F7F5F"/>
                </a:solidFill>
                <a:highlight>
                  <a:srgbClr val="FFBC4D"/>
                </a:highlight>
                <a:latin typeface="Courier New"/>
                <a:ea typeface="Courier New"/>
                <a:cs typeface="Courier New"/>
                <a:sym typeface="Courier New"/>
              </a:rPr>
              <a:t>// ...</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a:t>
            </a:r>
            <a:endParaRPr b="1" sz="1700">
              <a:highlight>
                <a:srgbClr val="FFBC4D"/>
              </a:highlight>
              <a:latin typeface="Courier New"/>
              <a:ea typeface="Courier New"/>
              <a:cs typeface="Courier New"/>
              <a:sym typeface="Courier New"/>
            </a:endParaRPr>
          </a:p>
          <a:p>
            <a:pPr indent="0" lvl="0" marL="25400" rtl="0" algn="l">
              <a:lnSpc>
                <a:spcPct val="115000"/>
              </a:lnSpc>
              <a:spcBef>
                <a:spcPts val="0"/>
              </a:spcBef>
              <a:spcAft>
                <a:spcPts val="0"/>
              </a:spcAft>
              <a:buSzPts val="1400"/>
              <a:buNone/>
            </a:pPr>
            <a:r>
              <a:rPr b="1" lang="en-CA" sz="1700">
                <a:highlight>
                  <a:srgbClr val="FFBC4D"/>
                </a:highlight>
                <a:latin typeface="Courier New"/>
                <a:ea typeface="Courier New"/>
                <a:cs typeface="Courier New"/>
                <a:sym typeface="Courier New"/>
              </a:rPr>
              <a:t>    ));</a:t>
            </a:r>
            <a:endParaRPr b="1" sz="1200">
              <a:highlight>
                <a:srgbClr val="FFBC4D"/>
              </a:highlight>
              <a:latin typeface="Courier New"/>
              <a:ea typeface="Courier New"/>
              <a:cs typeface="Courier New"/>
              <a:sym typeface="Courier New"/>
            </a:endParaRPr>
          </a:p>
        </p:txBody>
      </p:sp>
      <p:sp>
        <p:nvSpPr>
          <p:cNvPr id="179" name="Google Shape;179;p21"/>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Any Other HTTP Client?</a:t>
            </a:r>
            <a:endParaRPr sz="4800" cap="small">
              <a:solidFill>
                <a:schemeClr val="dk2"/>
              </a:solidFill>
              <a:latin typeface="Open Sans ExtraBold"/>
              <a:ea typeface="Open Sans ExtraBold"/>
              <a:cs typeface="Open Sans ExtraBold"/>
              <a:sym typeface="Open Sans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22"/>
          <p:cNvPicPr preferRelativeResize="0"/>
          <p:nvPr/>
        </p:nvPicPr>
        <p:blipFill rotWithShape="1">
          <a:blip r:embed="rId3">
            <a:alphaModFix/>
          </a:blip>
          <a:srcRect b="-8097" l="-10716" r="-11472" t="-8411"/>
          <a:stretch/>
        </p:blipFill>
        <p:spPr>
          <a:xfrm>
            <a:off x="426295" y="2115905"/>
            <a:ext cx="2434680" cy="2434680"/>
          </a:xfrm>
          <a:prstGeom prst="rect">
            <a:avLst/>
          </a:prstGeom>
          <a:noFill/>
          <a:ln cap="flat" cmpd="sng" w="38100">
            <a:solidFill>
              <a:srgbClr val="FFBC4D"/>
            </a:solidFill>
            <a:prstDash val="solid"/>
            <a:round/>
            <a:headEnd len="sm" w="sm" type="none"/>
            <a:tailEnd len="sm" w="sm" type="none"/>
          </a:ln>
        </p:spPr>
      </p:pic>
      <p:sp>
        <p:nvSpPr>
          <p:cNvPr id="185" name="Google Shape;185;p22"/>
          <p:cNvSpPr/>
          <p:nvPr/>
        </p:nvSpPr>
        <p:spPr>
          <a:xfrm>
            <a:off x="2956875" y="1685184"/>
            <a:ext cx="8221200" cy="32163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86" name="Google Shape;186;p22"/>
          <p:cNvSpPr/>
          <p:nvPr/>
        </p:nvSpPr>
        <p:spPr>
          <a:xfrm>
            <a:off x="2860975" y="1609050"/>
            <a:ext cx="8221200" cy="32163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87" name="Google Shape;187;p22">
            <a:hlinkClick r:id="rId4"/>
          </p:cNvPr>
          <p:cNvSpPr txBox="1"/>
          <p:nvPr>
            <p:ph idx="4294967295" type="body"/>
          </p:nvPr>
        </p:nvSpPr>
        <p:spPr>
          <a:xfrm>
            <a:off x="3103575" y="1746525"/>
            <a:ext cx="7843500" cy="3078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CA" sz="2600">
                <a:solidFill>
                  <a:srgbClr val="2A00FF"/>
                </a:solidFill>
                <a:highlight>
                  <a:srgbClr val="FFBC4D"/>
                </a:highlight>
                <a:latin typeface="Courier New"/>
                <a:ea typeface="Courier New"/>
                <a:cs typeface="Courier New"/>
                <a:sym typeface="Courier New"/>
              </a:rPr>
              <a:t>POST /_bulk/stream</a:t>
            </a:r>
            <a:endParaRPr b="1" sz="2600">
              <a:solidFill>
                <a:srgbClr val="2A00FF"/>
              </a:solidFill>
              <a:highlight>
                <a:srgbClr val="FFBC4D"/>
              </a:highlight>
              <a:latin typeface="Courier New"/>
              <a:ea typeface="Courier New"/>
              <a:cs typeface="Courier New"/>
              <a:sym typeface="Courier New"/>
            </a:endParaRPr>
          </a:p>
          <a:p>
            <a:pPr indent="-361950" lvl="0" marL="457200" rtl="0" algn="l">
              <a:lnSpc>
                <a:spcPct val="100000"/>
              </a:lnSpc>
              <a:spcBef>
                <a:spcPts val="0"/>
              </a:spcBef>
              <a:spcAft>
                <a:spcPts val="0"/>
              </a:spcAft>
              <a:buSzPts val="2100"/>
              <a:buChar char="-"/>
            </a:pPr>
            <a:r>
              <a:rPr lang="en-CA" sz="2100"/>
              <a:t>micro-batches</a:t>
            </a:r>
            <a:endParaRPr sz="2100"/>
          </a:p>
          <a:p>
            <a:pPr indent="-361950" lvl="1" marL="914400" rtl="0" algn="l">
              <a:lnSpc>
                <a:spcPct val="100000"/>
              </a:lnSpc>
              <a:spcBef>
                <a:spcPts val="0"/>
              </a:spcBef>
              <a:spcAft>
                <a:spcPts val="0"/>
              </a:spcAft>
              <a:buSzPts val="2100"/>
              <a:buChar char="-"/>
            </a:pPr>
            <a:r>
              <a:rPr lang="en-CA" sz="2100"/>
              <a:t>by number of bulk operations (</a:t>
            </a:r>
            <a:r>
              <a:rPr lang="en-CA" sz="2100">
                <a:solidFill>
                  <a:srgbClr val="2A00FF"/>
                </a:solidFill>
                <a:highlight>
                  <a:srgbClr val="FFBC4D"/>
                </a:highlight>
                <a:latin typeface="Courier New"/>
                <a:ea typeface="Courier New"/>
                <a:cs typeface="Courier New"/>
                <a:sym typeface="Courier New"/>
              </a:rPr>
              <a:t>batch_size</a:t>
            </a:r>
            <a:r>
              <a:rPr lang="en-CA" sz="2100"/>
              <a:t>)</a:t>
            </a:r>
            <a:endParaRPr sz="2100"/>
          </a:p>
          <a:p>
            <a:pPr indent="-361950" lvl="1" marL="914400" rtl="0" algn="l">
              <a:lnSpc>
                <a:spcPct val="100000"/>
              </a:lnSpc>
              <a:spcBef>
                <a:spcPts val="0"/>
              </a:spcBef>
              <a:spcAft>
                <a:spcPts val="0"/>
              </a:spcAft>
              <a:buSzPts val="2100"/>
              <a:buChar char="-"/>
            </a:pPr>
            <a:r>
              <a:rPr lang="en-CA" sz="2100"/>
              <a:t>by time interval (</a:t>
            </a:r>
            <a:r>
              <a:rPr lang="en-CA" sz="2100">
                <a:solidFill>
                  <a:srgbClr val="2A00FF"/>
                </a:solidFill>
                <a:highlight>
                  <a:srgbClr val="FFBC4D"/>
                </a:highlight>
                <a:latin typeface="Courier New"/>
                <a:ea typeface="Courier New"/>
                <a:cs typeface="Courier New"/>
                <a:sym typeface="Courier New"/>
              </a:rPr>
              <a:t>batch_interval</a:t>
            </a:r>
            <a:r>
              <a:rPr lang="en-CA" sz="2100"/>
              <a:t>)</a:t>
            </a:r>
            <a:endParaRPr sz="2100"/>
          </a:p>
          <a:p>
            <a:pPr indent="-361950" lvl="1" marL="914400" rtl="0" algn="l">
              <a:lnSpc>
                <a:spcPct val="100000"/>
              </a:lnSpc>
              <a:spcBef>
                <a:spcPts val="0"/>
              </a:spcBef>
              <a:spcAft>
                <a:spcPts val="0"/>
              </a:spcAft>
              <a:buSzPts val="2100"/>
              <a:buChar char="-"/>
            </a:pPr>
            <a:r>
              <a:rPr lang="en-CA" sz="2100"/>
              <a:t>or both</a:t>
            </a:r>
            <a:endParaRPr sz="2100"/>
          </a:p>
          <a:p>
            <a:pPr indent="-361950" lvl="0" marL="457200" rtl="0" algn="l">
              <a:lnSpc>
                <a:spcPct val="100000"/>
              </a:lnSpc>
              <a:spcBef>
                <a:spcPts val="0"/>
              </a:spcBef>
              <a:spcAft>
                <a:spcPts val="0"/>
              </a:spcAft>
              <a:buSzPts val="2100"/>
              <a:buChar char="-"/>
            </a:pPr>
            <a:r>
              <a:rPr lang="en-CA" sz="2100"/>
              <a:t>uses </a:t>
            </a:r>
            <a:r>
              <a:rPr b="1" lang="en-CA" sz="2100"/>
              <a:t>NDJSON</a:t>
            </a:r>
            <a:r>
              <a:rPr lang="en-CA" sz="2100"/>
              <a:t> media type</a:t>
            </a:r>
            <a:endParaRPr sz="2100"/>
          </a:p>
          <a:p>
            <a:pPr indent="-361950" lvl="0" marL="457200" rtl="0" algn="l">
              <a:lnSpc>
                <a:spcPct val="100000"/>
              </a:lnSpc>
              <a:spcBef>
                <a:spcPts val="0"/>
              </a:spcBef>
              <a:spcAft>
                <a:spcPts val="0"/>
              </a:spcAft>
              <a:buSzPts val="2100"/>
              <a:buChar char="-"/>
            </a:pPr>
            <a:r>
              <a:rPr lang="en-CA" sz="2100"/>
              <a:t>fully compatible with existing </a:t>
            </a:r>
            <a:r>
              <a:rPr b="1" lang="en-CA" sz="2100">
                <a:solidFill>
                  <a:srgbClr val="2A00FF"/>
                </a:solidFill>
                <a:highlight>
                  <a:srgbClr val="FFBC4D"/>
                </a:highlight>
                <a:latin typeface="Courier New"/>
                <a:ea typeface="Courier New"/>
                <a:cs typeface="Courier New"/>
                <a:sym typeface="Courier New"/>
              </a:rPr>
              <a:t>/_bulk </a:t>
            </a:r>
            <a:r>
              <a:rPr lang="en-CA" sz="2100"/>
              <a:t>APIs (parameters, …)</a:t>
            </a:r>
            <a:endParaRPr sz="2100"/>
          </a:p>
          <a:p>
            <a:pPr indent="-361950" lvl="0" marL="457200" rtl="0" algn="l">
              <a:lnSpc>
                <a:spcPct val="100000"/>
              </a:lnSpc>
              <a:spcBef>
                <a:spcPts val="0"/>
              </a:spcBef>
              <a:spcAft>
                <a:spcPts val="0"/>
              </a:spcAft>
              <a:buSzPts val="2100"/>
              <a:buChar char="-"/>
            </a:pPr>
            <a:r>
              <a:rPr lang="en-CA" sz="2100"/>
              <a:t>implemented by </a:t>
            </a:r>
            <a:r>
              <a:rPr b="1" lang="en-CA" sz="2100">
                <a:solidFill>
                  <a:srgbClr val="2A00FF"/>
                </a:solidFill>
                <a:highlight>
                  <a:srgbClr val="FFBC4D"/>
                </a:highlight>
                <a:latin typeface="Courier New"/>
                <a:ea typeface="Courier New"/>
                <a:cs typeface="Courier New"/>
                <a:sym typeface="Courier New"/>
              </a:rPr>
              <a:t>RestBulkStreamingAction</a:t>
            </a:r>
            <a:endParaRPr b="1" sz="2100">
              <a:solidFill>
                <a:srgbClr val="2A00FF"/>
              </a:solidFill>
              <a:highlight>
                <a:srgbClr val="FFBC4D"/>
              </a:highlight>
              <a:latin typeface="Courier New"/>
              <a:ea typeface="Courier New"/>
              <a:cs typeface="Courier New"/>
              <a:sym typeface="Courier New"/>
            </a:endParaRPr>
          </a:p>
          <a:p>
            <a:pPr indent="-361950" lvl="0" marL="457200" rtl="0" algn="l">
              <a:lnSpc>
                <a:spcPct val="100000"/>
              </a:lnSpc>
              <a:spcBef>
                <a:spcPts val="0"/>
              </a:spcBef>
              <a:spcAft>
                <a:spcPts val="0"/>
              </a:spcAft>
              <a:buSzPts val="2100"/>
              <a:buChar char="-"/>
            </a:pPr>
            <a:r>
              <a:rPr lang="en-CA" sz="2100"/>
              <a:t>marked as </a:t>
            </a:r>
            <a:r>
              <a:rPr b="1" lang="en-CA" sz="2100"/>
              <a:t>experimental</a:t>
            </a:r>
            <a:r>
              <a:rPr lang="en-CA" sz="2100"/>
              <a:t> as of today</a:t>
            </a:r>
            <a:endParaRPr b="1" sz="2100">
              <a:solidFill>
                <a:srgbClr val="2A00FF"/>
              </a:solidFill>
              <a:highlight>
                <a:srgbClr val="FFBC4D"/>
              </a:highlight>
            </a:endParaRPr>
          </a:p>
        </p:txBody>
      </p:sp>
      <p:sp>
        <p:nvSpPr>
          <p:cNvPr id="188" name="Google Shape;188;p22"/>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All Together: /_bulk/stream</a:t>
            </a:r>
            <a:endParaRPr sz="4800" cap="small">
              <a:solidFill>
                <a:schemeClr val="dk2"/>
              </a:solidFill>
              <a:latin typeface="Open Sans ExtraBold"/>
              <a:ea typeface="Open Sans ExtraBold"/>
              <a:cs typeface="Open Sans ExtraBold"/>
              <a:sym typeface="Open Sans ExtraBold"/>
            </a:endParaRPr>
          </a:p>
        </p:txBody>
      </p:sp>
      <p:pic>
        <p:nvPicPr>
          <p:cNvPr id="189" name="Google Shape;189;p22"/>
          <p:cNvPicPr preferRelativeResize="0"/>
          <p:nvPr/>
        </p:nvPicPr>
        <p:blipFill rotWithShape="1">
          <a:blip r:embed="rId5">
            <a:alphaModFix/>
          </a:blip>
          <a:srcRect b="-11503" l="-9430" r="-10401" t="-13949"/>
          <a:stretch/>
        </p:blipFill>
        <p:spPr>
          <a:xfrm>
            <a:off x="3158345" y="5026530"/>
            <a:ext cx="1636561" cy="1636560"/>
          </a:xfrm>
          <a:prstGeom prst="rect">
            <a:avLst/>
          </a:prstGeom>
          <a:noFill/>
          <a:ln cap="flat" cmpd="sng" w="38100">
            <a:solidFill>
              <a:srgbClr val="FFBC4D"/>
            </a:solidFill>
            <a:prstDash val="solid"/>
            <a:round/>
            <a:headEnd len="sm" w="sm" type="none"/>
            <a:tailEnd len="sm" w="sm" type="none"/>
          </a:ln>
        </p:spPr>
      </p:pic>
      <p:sp>
        <p:nvSpPr>
          <p:cNvPr id="190" name="Google Shape;190;p22"/>
          <p:cNvSpPr/>
          <p:nvPr/>
        </p:nvSpPr>
        <p:spPr>
          <a:xfrm>
            <a:off x="4897650" y="5576125"/>
            <a:ext cx="6873900" cy="8091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91" name="Google Shape;191;p22"/>
          <p:cNvSpPr/>
          <p:nvPr/>
        </p:nvSpPr>
        <p:spPr>
          <a:xfrm>
            <a:off x="4816975" y="5477025"/>
            <a:ext cx="6873900" cy="8373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192" name="Google Shape;192;p22"/>
          <p:cNvSpPr txBox="1"/>
          <p:nvPr/>
        </p:nvSpPr>
        <p:spPr>
          <a:xfrm>
            <a:off x="4871875" y="5468126"/>
            <a:ext cx="67644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600"/>
              </a:spcAft>
              <a:buClr>
                <a:srgbClr val="000000"/>
              </a:buClr>
              <a:buSzPts val="1800"/>
              <a:buFont typeface="Arial"/>
              <a:buNone/>
            </a:pPr>
            <a:r>
              <a:rPr b="1" i="0" lang="en-CA" sz="1800" u="sng" cap="none" strike="noStrike">
                <a:solidFill>
                  <a:schemeClr val="hlink"/>
                </a:solidFill>
                <a:latin typeface="Arial"/>
                <a:ea typeface="Arial"/>
                <a:cs typeface="Arial"/>
                <a:sym typeface="Arial"/>
                <a:hlinkClick r:id="rId6"/>
              </a:rPr>
              <a:t>https://opensearch.org/docs/latest/api-reference/document-apis/bulk-streaming/</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Demo Time!</a:t>
            </a:r>
            <a:endParaRPr sz="4800" cap="small">
              <a:solidFill>
                <a:schemeClr val="dk2"/>
              </a:solidFill>
              <a:latin typeface="Open Sans ExtraBold"/>
              <a:ea typeface="Open Sans ExtraBold"/>
              <a:cs typeface="Open Sans ExtraBold"/>
              <a:sym typeface="Open Sans ExtraBold"/>
            </a:endParaRPr>
          </a:p>
        </p:txBody>
      </p:sp>
      <p:sp>
        <p:nvSpPr>
          <p:cNvPr id="198" name="Google Shape;198;p23"/>
          <p:cNvSpPr/>
          <p:nvPr/>
        </p:nvSpPr>
        <p:spPr>
          <a:xfrm>
            <a:off x="2988700" y="2156725"/>
            <a:ext cx="8876100" cy="20328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99" name="Google Shape;199;p23"/>
          <p:cNvSpPr/>
          <p:nvPr/>
        </p:nvSpPr>
        <p:spPr>
          <a:xfrm>
            <a:off x="2860975" y="2106950"/>
            <a:ext cx="8921100" cy="19986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br>
              <a:rPr b="0" i="0" lang="en-CA" sz="1600" u="none" cap="none" strike="noStrike">
                <a:solidFill>
                  <a:schemeClr val="dk2"/>
                </a:solidFill>
                <a:latin typeface="Open Sans"/>
                <a:ea typeface="Open Sans"/>
                <a:cs typeface="Open Sans"/>
                <a:sym typeface="Open Sans"/>
              </a:rPr>
            </a:br>
            <a:r>
              <a:rPr b="0" i="0" lang="en-CA" sz="2100" u="none" cap="none" strike="noStrike">
                <a:solidFill>
                  <a:schemeClr val="dk2"/>
                </a:solidFill>
                <a:latin typeface="Open Sans"/>
                <a:ea typeface="Open Sans"/>
                <a:cs typeface="Open Sans"/>
                <a:sym typeface="Open Sans"/>
              </a:rPr>
              <a:t>  $ bin/opensearch-plugin install </a:t>
            </a:r>
            <a:r>
              <a:rPr b="1" i="0" lang="en-CA" sz="2100" u="none" cap="none" strike="noStrike">
                <a:solidFill>
                  <a:schemeClr val="dk2"/>
                </a:solidFill>
                <a:latin typeface="Open Sans"/>
                <a:ea typeface="Open Sans"/>
                <a:cs typeface="Open Sans"/>
                <a:sym typeface="Open Sans"/>
              </a:rPr>
              <a:t>transport-reactor-netty4</a:t>
            </a:r>
            <a:br>
              <a:rPr b="0" i="0" lang="en-CA" sz="2100" u="none" cap="none" strike="noStrike">
                <a:solidFill>
                  <a:schemeClr val="dk2"/>
                </a:solidFill>
                <a:latin typeface="Open Sans"/>
                <a:ea typeface="Open Sans"/>
                <a:cs typeface="Open Sans"/>
                <a:sym typeface="Open Sans"/>
              </a:rPr>
            </a:br>
            <a:r>
              <a:rPr b="0" i="0" lang="en-CA" sz="2100" u="none" cap="none" strike="noStrike">
                <a:solidFill>
                  <a:schemeClr val="dk2"/>
                </a:solidFill>
                <a:latin typeface="Open Sans"/>
                <a:ea typeface="Open Sans"/>
                <a:cs typeface="Open Sans"/>
                <a:sym typeface="Open Sans"/>
              </a:rPr>
              <a:t>  $ echo “http.type: </a:t>
            </a:r>
            <a:r>
              <a:rPr b="1" i="0" lang="en-CA" sz="2100" u="none" cap="none" strike="noStrike">
                <a:solidFill>
                  <a:schemeClr val="dk2"/>
                </a:solidFill>
                <a:latin typeface="Open Sans"/>
                <a:ea typeface="Open Sans"/>
                <a:cs typeface="Open Sans"/>
                <a:sym typeface="Open Sans"/>
              </a:rPr>
              <a:t>reactor-netty4-secure</a:t>
            </a:r>
            <a:r>
              <a:rPr b="0" i="0" lang="en-CA" sz="2100" u="none" cap="none" strike="noStrike">
                <a:solidFill>
                  <a:schemeClr val="dk2"/>
                </a:solidFill>
                <a:latin typeface="Open Sans"/>
                <a:ea typeface="Open Sans"/>
                <a:cs typeface="Open Sans"/>
                <a:sym typeface="Open Sans"/>
              </a:rPr>
              <a:t>” &gt;&gt; conf/opensearch.yml</a:t>
            </a:r>
            <a:endParaRPr b="0" i="0" sz="2100" u="none" cap="none" strike="noStrike">
              <a:solidFill>
                <a:schemeClr val="dk2"/>
              </a:solidFill>
              <a:latin typeface="Open Sans"/>
              <a:ea typeface="Open Sans"/>
              <a:cs typeface="Open Sans"/>
              <a:sym typeface="Open Sans"/>
            </a:endParaRPr>
          </a:p>
        </p:txBody>
      </p:sp>
      <p:sp>
        <p:nvSpPr>
          <p:cNvPr id="200" name="Google Shape;200;p23"/>
          <p:cNvSpPr txBox="1"/>
          <p:nvPr>
            <p:ph idx="4294967295" type="body"/>
          </p:nvPr>
        </p:nvSpPr>
        <p:spPr>
          <a:xfrm>
            <a:off x="3099600" y="2017080"/>
            <a:ext cx="5150400" cy="6396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SzPts val="1400"/>
              <a:buNone/>
            </a:pPr>
            <a:r>
              <a:rPr b="1" lang="en-CA" sz="2600">
                <a:solidFill>
                  <a:srgbClr val="2A00FF"/>
                </a:solidFill>
              </a:rPr>
              <a:t>OpenSearch 2.17.0</a:t>
            </a:r>
            <a:endParaRPr sz="2600">
              <a:solidFill>
                <a:srgbClr val="2A00FF"/>
              </a:solidFill>
            </a:endParaRPr>
          </a:p>
        </p:txBody>
      </p:sp>
      <p:sp>
        <p:nvSpPr>
          <p:cNvPr id="201" name="Google Shape;201;p23">
            <a:hlinkClick r:id="rId3"/>
          </p:cNvPr>
          <p:cNvSpPr txBox="1"/>
          <p:nvPr>
            <p:ph idx="4294967295" type="body"/>
          </p:nvPr>
        </p:nvSpPr>
        <p:spPr>
          <a:xfrm>
            <a:off x="3099600" y="2569099"/>
            <a:ext cx="8469600" cy="52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b="1" lang="en-CA" sz="1700" u="sng">
                <a:solidFill>
                  <a:schemeClr val="hlink"/>
                </a:solidFill>
                <a:hlinkClick r:id="rId4"/>
              </a:rPr>
              <a:t>https://opensearch.org/versions/opensearch-2-17-0.html</a:t>
            </a:r>
            <a:endParaRPr b="1" sz="1700"/>
          </a:p>
          <a:p>
            <a:pPr indent="0" lvl="0" marL="0" marR="0" rtl="0" algn="l">
              <a:lnSpc>
                <a:spcPct val="100000"/>
              </a:lnSpc>
              <a:spcBef>
                <a:spcPts val="0"/>
              </a:spcBef>
              <a:spcAft>
                <a:spcPts val="0"/>
              </a:spcAft>
              <a:buSzPts val="1800"/>
              <a:buFont typeface="Arial"/>
              <a:buNone/>
            </a:pPr>
            <a:r>
              <a:t/>
            </a:r>
            <a:endParaRPr b="1" sz="1700"/>
          </a:p>
        </p:txBody>
      </p:sp>
      <p:pic>
        <p:nvPicPr>
          <p:cNvPr id="202" name="Google Shape;202;p23"/>
          <p:cNvPicPr preferRelativeResize="0"/>
          <p:nvPr/>
        </p:nvPicPr>
        <p:blipFill rotWithShape="1">
          <a:blip r:embed="rId5">
            <a:alphaModFix/>
          </a:blip>
          <a:srcRect b="-7836" l="-4261" r="-12479" t="-9135"/>
          <a:stretch/>
        </p:blipFill>
        <p:spPr>
          <a:xfrm>
            <a:off x="432720" y="1908655"/>
            <a:ext cx="2434680" cy="2434680"/>
          </a:xfrm>
          <a:prstGeom prst="rect">
            <a:avLst/>
          </a:prstGeom>
          <a:noFill/>
          <a:ln cap="flat" cmpd="sng" w="38100">
            <a:solidFill>
              <a:srgbClr val="FFBC4D"/>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4"/>
          <p:cNvPicPr preferRelativeResize="0"/>
          <p:nvPr/>
        </p:nvPicPr>
        <p:blipFill rotWithShape="1">
          <a:blip r:embed="rId3">
            <a:alphaModFix/>
          </a:blip>
          <a:srcRect b="-12493" l="-3570" r="-4291" t="-15645"/>
          <a:stretch/>
        </p:blipFill>
        <p:spPr>
          <a:xfrm>
            <a:off x="426295" y="2420705"/>
            <a:ext cx="2434680" cy="2434680"/>
          </a:xfrm>
          <a:prstGeom prst="rect">
            <a:avLst/>
          </a:prstGeom>
          <a:noFill/>
          <a:ln cap="flat" cmpd="sng" w="38100">
            <a:solidFill>
              <a:srgbClr val="FFBC4D"/>
            </a:solidFill>
            <a:prstDash val="solid"/>
            <a:round/>
            <a:headEnd len="sm" w="sm" type="none"/>
            <a:tailEnd len="sm" w="sm" type="none"/>
          </a:ln>
        </p:spPr>
      </p:pic>
      <p:sp>
        <p:nvSpPr>
          <p:cNvPr id="208" name="Google Shape;208;p24"/>
          <p:cNvSpPr/>
          <p:nvPr/>
        </p:nvSpPr>
        <p:spPr>
          <a:xfrm>
            <a:off x="2924627" y="1969377"/>
            <a:ext cx="8640300" cy="34224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209" name="Google Shape;209;p24"/>
          <p:cNvSpPr/>
          <p:nvPr/>
        </p:nvSpPr>
        <p:spPr>
          <a:xfrm>
            <a:off x="2860975" y="1911150"/>
            <a:ext cx="8596500" cy="33471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10" name="Google Shape;210;p24">
            <a:hlinkClick r:id="rId4"/>
          </p:cNvPr>
          <p:cNvSpPr txBox="1"/>
          <p:nvPr>
            <p:ph idx="4294967295" type="body"/>
          </p:nvPr>
        </p:nvSpPr>
        <p:spPr>
          <a:xfrm>
            <a:off x="3103575" y="2077825"/>
            <a:ext cx="8149800" cy="32181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Char char="-"/>
            </a:pPr>
            <a:r>
              <a:rPr lang="en-CA" sz="2100"/>
              <a:t>the goal to rollout changes in backward compatible way (3.x, 2.x) constrained (a lot) the API design space</a:t>
            </a:r>
            <a:endParaRPr sz="2100"/>
          </a:p>
          <a:p>
            <a:pPr indent="-361950" lvl="0" marL="457200" rtl="0" algn="l">
              <a:lnSpc>
                <a:spcPct val="100000"/>
              </a:lnSpc>
              <a:spcBef>
                <a:spcPts val="0"/>
              </a:spcBef>
              <a:spcAft>
                <a:spcPts val="0"/>
              </a:spcAft>
              <a:buSzPts val="2100"/>
              <a:buChar char="-"/>
            </a:pPr>
            <a:r>
              <a:rPr lang="en-CA" sz="2100"/>
              <a:t>the new HTTP transport plugin saved (a lot of) time needed to implement streaming in the default one</a:t>
            </a:r>
            <a:endParaRPr sz="2100"/>
          </a:p>
          <a:p>
            <a:pPr indent="-361950" lvl="0" marL="457200" rtl="0" algn="l">
              <a:lnSpc>
                <a:spcPct val="100000"/>
              </a:lnSpc>
              <a:spcBef>
                <a:spcPts val="0"/>
              </a:spcBef>
              <a:spcAft>
                <a:spcPts val="0"/>
              </a:spcAft>
              <a:buSzPts val="2100"/>
              <a:buChar char="-"/>
            </a:pPr>
            <a:r>
              <a:rPr lang="en-CA" sz="2100"/>
              <a:t>the choice of </a:t>
            </a:r>
            <a:r>
              <a:rPr b="1" lang="en-CA" sz="2100"/>
              <a:t>Project Reactor</a:t>
            </a:r>
            <a:r>
              <a:rPr lang="en-CA" sz="2100"/>
              <a:t> is proven to be sound: stable, battle tested, active development and regular releases (also bundled with </a:t>
            </a:r>
            <a:r>
              <a:rPr lang="en-CA" sz="2100">
                <a:solidFill>
                  <a:srgbClr val="2A00FF"/>
                </a:solidFill>
              </a:rPr>
              <a:t>repository-azure</a:t>
            </a:r>
            <a:r>
              <a:rPr lang="en-CA" sz="2100"/>
              <a:t> plugin since 2.0 release)</a:t>
            </a:r>
            <a:endParaRPr sz="2100"/>
          </a:p>
          <a:p>
            <a:pPr indent="-361950" lvl="0" marL="457200" rtl="0" algn="l">
              <a:lnSpc>
                <a:spcPct val="100000"/>
              </a:lnSpc>
              <a:spcBef>
                <a:spcPts val="0"/>
              </a:spcBef>
              <a:spcAft>
                <a:spcPts val="0"/>
              </a:spcAft>
              <a:buSzPts val="2100"/>
              <a:buChar char="-"/>
            </a:pPr>
            <a:r>
              <a:rPr lang="en-CA" sz="2100"/>
              <a:t>changes and improvements to come, expect incremental deliveries in each release</a:t>
            </a:r>
            <a:endParaRPr sz="2100"/>
          </a:p>
        </p:txBody>
      </p:sp>
      <p:sp>
        <p:nvSpPr>
          <p:cNvPr id="211" name="Google Shape;211;p24"/>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Close Enough But Not Perfect</a:t>
            </a:r>
            <a:endParaRPr sz="4800" cap="small">
              <a:solidFill>
                <a:schemeClr val="dk2"/>
              </a:solidFill>
              <a:latin typeface="Open Sans ExtraBold"/>
              <a:ea typeface="Open Sans ExtraBold"/>
              <a:cs typeface="Open Sans ExtraBold"/>
              <a:sym typeface="Open Sans Extra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5"/>
          <p:cNvPicPr preferRelativeResize="0"/>
          <p:nvPr/>
        </p:nvPicPr>
        <p:blipFill rotWithShape="1">
          <a:blip r:embed="rId3">
            <a:alphaModFix/>
          </a:blip>
          <a:srcRect b="-11357" l="-7681" r="-8542" t="-9603"/>
          <a:stretch/>
        </p:blipFill>
        <p:spPr>
          <a:xfrm>
            <a:off x="426295" y="2573105"/>
            <a:ext cx="2434680" cy="2434680"/>
          </a:xfrm>
          <a:prstGeom prst="rect">
            <a:avLst/>
          </a:prstGeom>
          <a:noFill/>
          <a:ln cap="flat" cmpd="sng" w="38100">
            <a:solidFill>
              <a:srgbClr val="FFBC4D"/>
            </a:solidFill>
            <a:prstDash val="solid"/>
            <a:round/>
            <a:headEnd len="sm" w="sm" type="none"/>
            <a:tailEnd len="sm" w="sm" type="none"/>
          </a:ln>
        </p:spPr>
      </p:pic>
      <p:sp>
        <p:nvSpPr>
          <p:cNvPr id="217" name="Google Shape;217;p25"/>
          <p:cNvSpPr/>
          <p:nvPr/>
        </p:nvSpPr>
        <p:spPr>
          <a:xfrm>
            <a:off x="2956875" y="1544425"/>
            <a:ext cx="8490000" cy="50358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218" name="Google Shape;218;p25"/>
          <p:cNvSpPr/>
          <p:nvPr/>
        </p:nvSpPr>
        <p:spPr>
          <a:xfrm>
            <a:off x="2860975" y="1244900"/>
            <a:ext cx="8490000" cy="52146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219" name="Google Shape;219;p25">
            <a:hlinkClick r:id="rId4"/>
          </p:cNvPr>
          <p:cNvSpPr txBox="1"/>
          <p:nvPr>
            <p:ph idx="4294967295" type="body"/>
          </p:nvPr>
        </p:nvSpPr>
        <p:spPr>
          <a:xfrm>
            <a:off x="3103575" y="1373450"/>
            <a:ext cx="8151600" cy="5086200"/>
          </a:xfrm>
          <a:prstGeom prst="rect">
            <a:avLst/>
          </a:prstGeom>
          <a:noFill/>
          <a:ln>
            <a:noFill/>
          </a:ln>
        </p:spPr>
        <p:txBody>
          <a:bodyPr anchorCtr="0" anchor="t" bIns="45700" lIns="91425" spcFirstLastPara="1" rIns="91425" wrap="square" tIns="45700">
            <a:noAutofit/>
          </a:bodyPr>
          <a:lstStyle/>
          <a:p>
            <a:pPr indent="-361950" lvl="0" marL="457200" rtl="0" algn="l">
              <a:lnSpc>
                <a:spcPct val="100000"/>
              </a:lnSpc>
              <a:spcBef>
                <a:spcPts val="0"/>
              </a:spcBef>
              <a:spcAft>
                <a:spcPts val="0"/>
              </a:spcAft>
              <a:buSzPts val="2100"/>
              <a:buChar char="-"/>
            </a:pPr>
            <a:r>
              <a:rPr lang="en-CA" sz="2100"/>
              <a:t>benchmarks (for both the client and the server)</a:t>
            </a:r>
            <a:endParaRPr sz="2100"/>
          </a:p>
          <a:p>
            <a:pPr indent="-361950" lvl="0" marL="457200" rtl="0" algn="l">
              <a:lnSpc>
                <a:spcPct val="100000"/>
              </a:lnSpc>
              <a:spcBef>
                <a:spcPts val="0"/>
              </a:spcBef>
              <a:spcAft>
                <a:spcPts val="0"/>
              </a:spcAft>
              <a:buSzPts val="2100"/>
              <a:buChar char="-"/>
            </a:pPr>
            <a:r>
              <a:rPr lang="en-CA" sz="2100"/>
              <a:t>end-to-end steaming (native transport)</a:t>
            </a:r>
            <a:endParaRPr sz="2100"/>
          </a:p>
          <a:p>
            <a:pPr indent="-361950" lvl="0" marL="457200" rtl="0" algn="l">
              <a:lnSpc>
                <a:spcPct val="100000"/>
              </a:lnSpc>
              <a:spcBef>
                <a:spcPts val="0"/>
              </a:spcBef>
              <a:spcAft>
                <a:spcPts val="0"/>
              </a:spcAft>
              <a:buSzPts val="2100"/>
              <a:buChar char="-"/>
            </a:pPr>
            <a:r>
              <a:rPr lang="en-CA" sz="2100"/>
              <a:t>minimize the copying / allocation of chunks content</a:t>
            </a:r>
            <a:endParaRPr sz="2100"/>
          </a:p>
          <a:p>
            <a:pPr indent="-361950" lvl="0" marL="457200" rtl="0" algn="l">
              <a:lnSpc>
                <a:spcPct val="100000"/>
              </a:lnSpc>
              <a:spcBef>
                <a:spcPts val="0"/>
              </a:spcBef>
              <a:spcAft>
                <a:spcPts val="0"/>
              </a:spcAft>
              <a:buSzPts val="2100"/>
              <a:buChar char="-"/>
            </a:pPr>
            <a:r>
              <a:rPr lang="en-CA" sz="2100"/>
              <a:t>streaming chunks with large documents </a:t>
            </a:r>
            <a:endParaRPr sz="2100"/>
          </a:p>
          <a:p>
            <a:pPr indent="-361950" lvl="0" marL="457200" rtl="0" algn="l">
              <a:lnSpc>
                <a:spcPct val="100000"/>
              </a:lnSpc>
              <a:spcBef>
                <a:spcPts val="0"/>
              </a:spcBef>
              <a:spcAft>
                <a:spcPts val="0"/>
              </a:spcAft>
              <a:buSzPts val="2100"/>
              <a:buChar char="-"/>
            </a:pPr>
            <a:r>
              <a:rPr lang="en-CA" sz="2100"/>
              <a:t>improve handling failures and durability guarantees </a:t>
            </a:r>
            <a:endParaRPr sz="2100"/>
          </a:p>
          <a:p>
            <a:pPr indent="-361950" lvl="0" marL="457200" rtl="0" algn="l">
              <a:lnSpc>
                <a:spcPct val="100000"/>
              </a:lnSpc>
              <a:spcBef>
                <a:spcPts val="0"/>
              </a:spcBef>
              <a:spcAft>
                <a:spcPts val="0"/>
              </a:spcAft>
              <a:buSzPts val="2100"/>
              <a:buChar char="-"/>
            </a:pPr>
            <a:r>
              <a:rPr lang="en-CA" sz="2100"/>
              <a:t>evaluate the benefits of complementing / replacing </a:t>
            </a:r>
            <a:r>
              <a:rPr b="1" lang="en-CA" sz="2100"/>
              <a:t>NDJSON</a:t>
            </a:r>
            <a:r>
              <a:rPr lang="en-CA" sz="2100"/>
              <a:t> with </a:t>
            </a:r>
            <a:r>
              <a:rPr b="1" lang="en-CA" sz="2100"/>
              <a:t>Protobuf</a:t>
            </a:r>
            <a:endParaRPr b="1" sz="2100"/>
          </a:p>
          <a:p>
            <a:pPr indent="-361950" lvl="0" marL="457200" rtl="0" algn="l">
              <a:lnSpc>
                <a:spcPct val="100000"/>
              </a:lnSpc>
              <a:spcBef>
                <a:spcPts val="0"/>
              </a:spcBef>
              <a:spcAft>
                <a:spcPts val="0"/>
              </a:spcAft>
              <a:buSzPts val="2100"/>
              <a:buChar char="-"/>
            </a:pPr>
            <a:r>
              <a:rPr lang="en-CA" sz="2100"/>
              <a:t>bring streaming support to </a:t>
            </a:r>
            <a:r>
              <a:rPr b="1" lang="en-CA" sz="2100"/>
              <a:t>OpenSearch Java Client</a:t>
            </a:r>
            <a:r>
              <a:rPr lang="en-CA" sz="2100"/>
              <a:t> and </a:t>
            </a:r>
            <a:r>
              <a:rPr b="1" lang="en-CA" sz="2100"/>
              <a:t>Rest High Level Client </a:t>
            </a:r>
            <a:r>
              <a:rPr lang="en-CA" sz="2100"/>
              <a:t>(since </a:t>
            </a:r>
            <a:r>
              <a:rPr b="1" lang="en-CA" sz="2100"/>
              <a:t>RestClient</a:t>
            </a:r>
            <a:r>
              <a:rPr lang="en-CA" sz="2100"/>
              <a:t> has it already)</a:t>
            </a:r>
            <a:endParaRPr sz="2100"/>
          </a:p>
          <a:p>
            <a:pPr indent="-361950" lvl="0" marL="457200" rtl="0" algn="l">
              <a:lnSpc>
                <a:spcPct val="100000"/>
              </a:lnSpc>
              <a:spcBef>
                <a:spcPts val="0"/>
              </a:spcBef>
              <a:spcAft>
                <a:spcPts val="0"/>
              </a:spcAft>
              <a:buSzPts val="2100"/>
              <a:buChar char="-"/>
            </a:pPr>
            <a:r>
              <a:rPr lang="en-CA" sz="2100"/>
              <a:t>include streaming support into many other clients (Rust, Go, Ruby, Python, …)</a:t>
            </a:r>
            <a:endParaRPr sz="2100"/>
          </a:p>
          <a:p>
            <a:pPr indent="-361950" lvl="0" marL="457200" rtl="0" algn="l">
              <a:lnSpc>
                <a:spcPct val="100000"/>
              </a:lnSpc>
              <a:spcBef>
                <a:spcPts val="0"/>
              </a:spcBef>
              <a:spcAft>
                <a:spcPts val="0"/>
              </a:spcAft>
              <a:buSzPts val="2100"/>
              <a:buChar char="-"/>
            </a:pPr>
            <a:r>
              <a:rPr lang="en-CA" sz="2100"/>
              <a:t>make a case for </a:t>
            </a:r>
            <a:r>
              <a:rPr b="1" lang="en-CA" sz="2100"/>
              <a:t>Websockets</a:t>
            </a:r>
            <a:r>
              <a:rPr lang="en-CA" sz="2100"/>
              <a:t>, Server-Sent Events (</a:t>
            </a:r>
            <a:r>
              <a:rPr b="1" lang="en-CA" sz="2100"/>
              <a:t>SSE</a:t>
            </a:r>
            <a:r>
              <a:rPr lang="en-CA" sz="2100"/>
              <a:t>), </a:t>
            </a:r>
            <a:r>
              <a:rPr b="1" lang="en-CA" sz="2100"/>
              <a:t>RSocket</a:t>
            </a:r>
            <a:r>
              <a:rPr lang="en-CA" sz="2100"/>
              <a:t>, …?</a:t>
            </a:r>
            <a:endParaRPr sz="2100"/>
          </a:p>
          <a:p>
            <a:pPr indent="-361950" lvl="0" marL="457200" rtl="0" algn="l">
              <a:lnSpc>
                <a:spcPct val="100000"/>
              </a:lnSpc>
              <a:spcBef>
                <a:spcPts val="0"/>
              </a:spcBef>
              <a:spcAft>
                <a:spcPts val="0"/>
              </a:spcAft>
              <a:buSzPts val="2100"/>
              <a:buChar char="-"/>
            </a:pPr>
            <a:r>
              <a:rPr lang="en-CA" sz="2100"/>
              <a:t>consider making </a:t>
            </a:r>
            <a:r>
              <a:rPr b="1" lang="en-CA" sz="2100"/>
              <a:t>Reactor Netty 4</a:t>
            </a:r>
            <a:r>
              <a:rPr lang="en-CA" sz="2100"/>
              <a:t> the default HTTP (and native) transport?</a:t>
            </a:r>
            <a:endParaRPr sz="2100"/>
          </a:p>
        </p:txBody>
      </p:sp>
      <p:sp>
        <p:nvSpPr>
          <p:cNvPr id="220" name="Google Shape;220;p25"/>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Future Work</a:t>
            </a:r>
            <a:endParaRPr sz="4800" cap="small">
              <a:solidFill>
                <a:schemeClr val="dk2"/>
              </a:solidFill>
              <a:latin typeface="Open Sans ExtraBold"/>
              <a:ea typeface="Open Sans ExtraBold"/>
              <a:cs typeface="Open Sans ExtraBold"/>
              <a:sym typeface="Open Sans Extra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idx="4294967295" type="body"/>
          </p:nvPr>
        </p:nvSpPr>
        <p:spPr>
          <a:xfrm>
            <a:off x="573840" y="2164680"/>
            <a:ext cx="10232700" cy="4212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b="1" lang="en-CA" sz="4900">
                <a:solidFill>
                  <a:schemeClr val="accent1"/>
                </a:solidFill>
              </a:rPr>
              <a:t>If you feel thrilled and want to contribute, please come and join the OpenSearch community! </a:t>
            </a:r>
            <a:endParaRPr b="1" sz="4900">
              <a:solidFill>
                <a:schemeClr val="accent1"/>
              </a:solidFill>
            </a:endParaRPr>
          </a:p>
          <a:p>
            <a:pPr indent="0" lvl="0" marL="0" marR="0" rtl="0" algn="ctr">
              <a:lnSpc>
                <a:spcPct val="100000"/>
              </a:lnSpc>
              <a:spcBef>
                <a:spcPts val="0"/>
              </a:spcBef>
              <a:spcAft>
                <a:spcPts val="0"/>
              </a:spcAft>
              <a:buSzPts val="1800"/>
              <a:buFont typeface="Arial"/>
              <a:buNone/>
            </a:pPr>
            <a:r>
              <a:t/>
            </a:r>
            <a:endParaRPr b="1" sz="800">
              <a:solidFill>
                <a:schemeClr val="accent1"/>
              </a:solidFill>
            </a:endParaRPr>
          </a:p>
          <a:p>
            <a:pPr indent="0" lvl="0" marL="0" marR="0" rtl="0" algn="ctr">
              <a:lnSpc>
                <a:spcPct val="100000"/>
              </a:lnSpc>
              <a:spcBef>
                <a:spcPts val="0"/>
              </a:spcBef>
              <a:spcAft>
                <a:spcPts val="0"/>
              </a:spcAft>
              <a:buSzPts val="1800"/>
              <a:buFont typeface="Arial"/>
              <a:buNone/>
            </a:pPr>
            <a:r>
              <a:rPr b="1" lang="en-CA" sz="2600" u="sng">
                <a:solidFill>
                  <a:schemeClr val="hlink"/>
                </a:solidFill>
                <a:hlinkClick r:id="rId3"/>
              </a:rPr>
              <a:t>https://github.com/opensearch-project</a:t>
            </a:r>
            <a:endParaRPr b="1" sz="2600">
              <a:solidFill>
                <a:schemeClr val="accent1"/>
              </a:solidFill>
            </a:endParaRPr>
          </a:p>
          <a:p>
            <a:pPr indent="0" lvl="0" marL="0" marR="0" rtl="0" algn="ctr">
              <a:lnSpc>
                <a:spcPct val="100000"/>
              </a:lnSpc>
              <a:spcBef>
                <a:spcPts val="0"/>
              </a:spcBef>
              <a:spcAft>
                <a:spcPts val="0"/>
              </a:spcAft>
              <a:buSzPts val="1800"/>
              <a:buFont typeface="Arial"/>
              <a:buNone/>
            </a:pPr>
            <a:r>
              <a:t/>
            </a:r>
            <a:endParaRPr b="1" sz="2000"/>
          </a:p>
          <a:p>
            <a:pPr indent="0" lvl="0" marL="0" marR="0" rtl="0" algn="ctr">
              <a:lnSpc>
                <a:spcPct val="100000"/>
              </a:lnSpc>
              <a:spcBef>
                <a:spcPts val="0"/>
              </a:spcBef>
              <a:spcAft>
                <a:spcPts val="0"/>
              </a:spcAft>
              <a:buSzPts val="1800"/>
              <a:buFont typeface="Arial"/>
              <a:buNone/>
            </a:pPr>
            <a:r>
              <a:t/>
            </a:r>
            <a:endParaRPr b="1" sz="4700"/>
          </a:p>
          <a:p>
            <a:pPr indent="0" lvl="0" marL="0" marR="0" rtl="0" algn="ctr">
              <a:lnSpc>
                <a:spcPct val="100000"/>
              </a:lnSpc>
              <a:spcBef>
                <a:spcPts val="0"/>
              </a:spcBef>
              <a:spcAft>
                <a:spcPts val="0"/>
              </a:spcAft>
              <a:buSzPts val="1800"/>
              <a:buFont typeface="Arial"/>
              <a:buNone/>
            </a:pPr>
            <a:r>
              <a:t/>
            </a:r>
            <a:endParaRPr b="1" sz="4700"/>
          </a:p>
        </p:txBody>
      </p:sp>
      <p:sp>
        <p:nvSpPr>
          <p:cNvPr id="226" name="Google Shape;226;p26"/>
          <p:cNvSpPr txBox="1"/>
          <p:nvPr>
            <p:ph idx="4294967295" type="title"/>
          </p:nvPr>
        </p:nvSpPr>
        <p:spPr>
          <a:xfrm>
            <a:off x="573840" y="568080"/>
            <a:ext cx="103638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Help Wanted!</a:t>
            </a:r>
            <a:endParaRPr sz="4800" cap="small">
              <a:solidFill>
                <a:schemeClr val="dk2"/>
              </a:solidFill>
              <a:latin typeface="Open Sans ExtraBold"/>
              <a:ea typeface="Open Sans ExtraBold"/>
              <a:cs typeface="Open Sans ExtraBold"/>
              <a:sym typeface="Open Sans ExtraBold"/>
            </a:endParaRPr>
          </a:p>
          <a:p>
            <a:pPr indent="0" lvl="0" marL="0" marR="0" rtl="0" algn="ctr">
              <a:lnSpc>
                <a:spcPct val="100000"/>
              </a:lnSpc>
              <a:spcBef>
                <a:spcPts val="0"/>
              </a:spcBef>
              <a:spcAft>
                <a:spcPts val="0"/>
              </a:spcAft>
              <a:buSzPts val="1800"/>
              <a:buFont typeface="Arial"/>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idx="4294967295" type="title"/>
          </p:nvPr>
        </p:nvSpPr>
        <p:spPr>
          <a:xfrm>
            <a:off x="703800" y="474840"/>
            <a:ext cx="5604000" cy="18534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Font typeface="Arial"/>
              <a:buNone/>
            </a:pPr>
            <a:r>
              <a:t/>
            </a:r>
            <a:endParaRPr sz="4800" cap="small">
              <a:solidFill>
                <a:schemeClr val="dk2"/>
              </a:solidFill>
              <a:latin typeface="Open Sans ExtraBold"/>
              <a:ea typeface="Open Sans ExtraBold"/>
              <a:cs typeface="Open Sans ExtraBold"/>
              <a:sym typeface="Open Sans ExtraBold"/>
            </a:endParaRPr>
          </a:p>
          <a:p>
            <a:pPr indent="0" lvl="0" marL="0" rtl="0" algn="l">
              <a:lnSpc>
                <a:spcPct val="100000"/>
              </a:lnSpc>
              <a:spcBef>
                <a:spcPts val="0"/>
              </a:spcBef>
              <a:spcAft>
                <a:spcPts val="0"/>
              </a:spcAft>
              <a:buClr>
                <a:srgbClr val="000000"/>
              </a:buClr>
              <a:buSzPts val="1400"/>
              <a:buFont typeface="Arial"/>
              <a:buNone/>
            </a:pPr>
            <a:r>
              <a:rPr lang="en-CA" sz="4800" cap="small">
                <a:solidFill>
                  <a:schemeClr val="dk2"/>
                </a:solidFill>
                <a:latin typeface="Open Sans ExtraBold"/>
                <a:ea typeface="Open Sans ExtraBold"/>
                <a:cs typeface="Open Sans ExtraBold"/>
                <a:sym typeface="Open Sans ExtraBold"/>
              </a:rPr>
              <a:t>THANK YOU!</a:t>
            </a:r>
            <a:endParaRPr sz="4800">
              <a:solidFill>
                <a:schemeClr val="dk2"/>
              </a:solidFill>
            </a:endParaRPr>
          </a:p>
          <a:p>
            <a:pPr indent="0" lvl="0" marL="0" marR="0" rtl="0" algn="ctr">
              <a:lnSpc>
                <a:spcPct val="100000"/>
              </a:lnSpc>
              <a:spcBef>
                <a:spcPts val="0"/>
              </a:spcBef>
              <a:spcAft>
                <a:spcPts val="0"/>
              </a:spcAft>
              <a:buSzPts val="18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0"/>
          <p:cNvSpPr txBox="1"/>
          <p:nvPr>
            <p:ph idx="4294967295" type="title"/>
          </p:nvPr>
        </p:nvSpPr>
        <p:spPr>
          <a:xfrm>
            <a:off x="854640" y="4447800"/>
            <a:ext cx="9142920" cy="16405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5" name="Google Shape;45;p10"/>
          <p:cNvSpPr txBox="1"/>
          <p:nvPr>
            <p:ph idx="4294967295" type="subTitle"/>
          </p:nvPr>
        </p:nvSpPr>
        <p:spPr>
          <a:xfrm>
            <a:off x="854640" y="3693600"/>
            <a:ext cx="9142920" cy="75312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46" name="Google Shape;46;p10"/>
          <p:cNvPicPr preferRelativeResize="0"/>
          <p:nvPr/>
        </p:nvPicPr>
        <p:blipFill rotWithShape="1">
          <a:blip r:embed="rId3">
            <a:alphaModFix/>
          </a:blip>
          <a:srcRect b="0" l="0" r="0" t="0"/>
          <a:stretch/>
        </p:blipFill>
        <p:spPr>
          <a:xfrm>
            <a:off x="0" y="360"/>
            <a:ext cx="12191038" cy="6856200"/>
          </a:xfrm>
          <a:prstGeom prst="rect">
            <a:avLst/>
          </a:prstGeom>
          <a:noFill/>
          <a:ln>
            <a:noFill/>
          </a:ln>
        </p:spPr>
      </p:pic>
      <p:pic>
        <p:nvPicPr>
          <p:cNvPr id="47" name="Google Shape;47;p10"/>
          <p:cNvPicPr preferRelativeResize="0"/>
          <p:nvPr/>
        </p:nvPicPr>
        <p:blipFill rotWithShape="1">
          <a:blip r:embed="rId4">
            <a:alphaModFix/>
          </a:blip>
          <a:srcRect b="-7929" l="-16252" r="-18064" t="-6499"/>
          <a:stretch/>
        </p:blipFill>
        <p:spPr>
          <a:xfrm>
            <a:off x="432720" y="1641480"/>
            <a:ext cx="1636561" cy="1636561"/>
          </a:xfrm>
          <a:prstGeom prst="rect">
            <a:avLst/>
          </a:prstGeom>
          <a:noFill/>
          <a:ln cap="flat" cmpd="sng" w="38100">
            <a:solidFill>
              <a:srgbClr val="FFBC4D"/>
            </a:solidFill>
            <a:prstDash val="solid"/>
            <a:round/>
            <a:headEnd len="sm" w="sm" type="none"/>
            <a:tailEnd len="sm" w="sm" type="none"/>
          </a:ln>
        </p:spPr>
      </p:pic>
      <p:pic>
        <p:nvPicPr>
          <p:cNvPr id="48" name="Google Shape;48;p10"/>
          <p:cNvPicPr preferRelativeResize="0"/>
          <p:nvPr/>
        </p:nvPicPr>
        <p:blipFill rotWithShape="1">
          <a:blip r:embed="rId5">
            <a:alphaModFix/>
          </a:blip>
          <a:srcRect b="-11714" l="-2785" r="-3124" t="-7460"/>
          <a:stretch/>
        </p:blipFill>
        <p:spPr>
          <a:xfrm>
            <a:off x="2534270" y="3446130"/>
            <a:ext cx="2434680" cy="2434680"/>
          </a:xfrm>
          <a:prstGeom prst="rect">
            <a:avLst/>
          </a:prstGeom>
          <a:noFill/>
          <a:ln cap="flat" cmpd="sng" w="38100">
            <a:solidFill>
              <a:srgbClr val="FFBC4D"/>
            </a:solidFill>
            <a:prstDash val="solid"/>
            <a:round/>
            <a:headEnd len="sm" w="sm" type="none"/>
            <a:tailEnd len="sm" w="sm" type="none"/>
          </a:ln>
        </p:spPr>
      </p:pic>
      <p:sp>
        <p:nvSpPr>
          <p:cNvPr id="49" name="Google Shape;49;p10"/>
          <p:cNvSpPr/>
          <p:nvPr/>
        </p:nvSpPr>
        <p:spPr>
          <a:xfrm>
            <a:off x="5011641" y="4051750"/>
            <a:ext cx="6873900" cy="12786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0" name="Google Shape;50;p10"/>
          <p:cNvSpPr/>
          <p:nvPr/>
        </p:nvSpPr>
        <p:spPr>
          <a:xfrm>
            <a:off x="4968950" y="3973222"/>
            <a:ext cx="6873900" cy="13137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900"/>
              <a:buFont typeface="Arial"/>
              <a:buNone/>
            </a:pPr>
            <a:r>
              <a:rPr b="0" i="0" lang="en-CA" sz="1900" u="none" cap="none" strike="noStrike">
                <a:solidFill>
                  <a:srgbClr val="000000"/>
                </a:solidFill>
                <a:latin typeface="Arial"/>
                <a:ea typeface="Arial"/>
                <a:cs typeface="Arial"/>
                <a:sym typeface="Arial"/>
              </a:rPr>
              <a:t>Yes, it has, but:</a:t>
            </a:r>
            <a:endParaRPr b="0" i="0" sz="19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CA" sz="1900" u="none" cap="none" strike="noStrike">
                <a:solidFill>
                  <a:srgbClr val="000000"/>
                </a:solidFill>
                <a:latin typeface="Arial"/>
                <a:ea typeface="Arial"/>
                <a:cs typeface="Arial"/>
                <a:sym typeface="Arial"/>
              </a:rPr>
              <a:t>Difficult to adjust in live clusters</a:t>
            </a:r>
            <a:endParaRPr b="0" i="0" sz="19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CA" sz="1900" u="none" cap="none" strike="noStrike">
                <a:solidFill>
                  <a:srgbClr val="000000"/>
                </a:solidFill>
                <a:latin typeface="Arial"/>
                <a:ea typeface="Arial"/>
                <a:cs typeface="Arial"/>
                <a:sym typeface="Arial"/>
              </a:rPr>
              <a:t>Backpressure == </a:t>
            </a:r>
            <a:r>
              <a:rPr b="1" i="0" lang="en-CA" sz="1900" u="none" cap="none" strike="noStrike">
                <a:solidFill>
                  <a:srgbClr val="000000"/>
                </a:solidFill>
                <a:latin typeface="Arial"/>
                <a:ea typeface="Arial"/>
                <a:cs typeface="Arial"/>
                <a:sym typeface="Arial"/>
              </a:rPr>
              <a:t>TOO_MANY_REQUESTS</a:t>
            </a:r>
            <a:endParaRPr b="1" i="0" sz="19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CA" sz="1900" u="none" cap="none" strike="noStrike">
                <a:solidFill>
                  <a:srgbClr val="000000"/>
                </a:solidFill>
                <a:latin typeface="Arial"/>
                <a:ea typeface="Arial"/>
                <a:cs typeface="Arial"/>
                <a:sym typeface="Arial"/>
              </a:rPr>
              <a:t>Ingestion is delayed till whole request is received</a:t>
            </a:r>
            <a:endParaRPr b="0" i="0" sz="1900" u="none" cap="none" strike="noStrike">
              <a:solidFill>
                <a:srgbClr val="000000"/>
              </a:solidFill>
              <a:latin typeface="Arial"/>
              <a:ea typeface="Arial"/>
              <a:cs typeface="Arial"/>
              <a:sym typeface="Arial"/>
            </a:endParaRPr>
          </a:p>
        </p:txBody>
      </p:sp>
      <p:sp>
        <p:nvSpPr>
          <p:cNvPr id="51" name="Google Shape;51;p10"/>
          <p:cNvSpPr/>
          <p:nvPr/>
        </p:nvSpPr>
        <p:spPr>
          <a:xfrm>
            <a:off x="2183840" y="2129370"/>
            <a:ext cx="4621200" cy="8097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52" name="Google Shape;52;p10"/>
          <p:cNvSpPr/>
          <p:nvPr/>
        </p:nvSpPr>
        <p:spPr>
          <a:xfrm>
            <a:off x="2091350" y="2020200"/>
            <a:ext cx="4621200" cy="8097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CA" sz="1900" u="none" cap="none" strike="noStrike">
                <a:solidFill>
                  <a:srgbClr val="000000"/>
                </a:solidFill>
                <a:latin typeface="Arial"/>
                <a:ea typeface="Arial"/>
                <a:cs typeface="Arial"/>
                <a:sym typeface="Arial"/>
              </a:rPr>
              <a:t>OpenSearch already has a Bulk API, what is wrong with that?</a:t>
            </a:r>
            <a:endParaRPr b="0" i="0" sz="1900" u="none" cap="none" strike="noStrike">
              <a:solidFill>
                <a:schemeClr val="lt1"/>
              </a:solidFill>
              <a:latin typeface="Open Sans"/>
              <a:ea typeface="Open Sans"/>
              <a:cs typeface="Open Sans"/>
              <a:sym typeface="Open Sans"/>
            </a:endParaRPr>
          </a:p>
        </p:txBody>
      </p:sp>
      <p:sp>
        <p:nvSpPr>
          <p:cNvPr id="53" name="Google Shape;53;p10"/>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Font typeface="Arial"/>
              <a:buNone/>
            </a:pPr>
            <a:r>
              <a:rPr lang="en-CA" sz="4800" cap="small">
                <a:solidFill>
                  <a:schemeClr val="dk2"/>
                </a:solidFill>
                <a:latin typeface="Open Sans ExtraBold"/>
                <a:ea typeface="Open Sans ExtraBold"/>
                <a:cs typeface="Open Sans ExtraBold"/>
                <a:sym typeface="Open Sans ExtraBold"/>
              </a:rPr>
              <a:t>What is the deal?</a:t>
            </a:r>
            <a:endParaRPr sz="4800" cap="small">
              <a:solidFill>
                <a:schemeClr val="dk2"/>
              </a:solidFill>
              <a:latin typeface="Open Sans ExtraBold"/>
              <a:ea typeface="Open Sans ExtraBold"/>
              <a:cs typeface="Open Sans ExtraBold"/>
              <a:sym typeface="Open Sans ExtraBold"/>
            </a:endParaRPr>
          </a:p>
          <a:p>
            <a:pPr indent="0" lvl="0" marL="0" marR="0" rtl="0" algn="ctr">
              <a:lnSpc>
                <a:spcPct val="100000"/>
              </a:lnSpc>
              <a:spcBef>
                <a:spcPts val="0"/>
              </a:spcBef>
              <a:spcAft>
                <a:spcPts val="0"/>
              </a:spcAft>
              <a:buSzPts val="1800"/>
              <a:buFont typeface="Arial"/>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3">
            <a:alphaModFix/>
          </a:blip>
          <a:srcRect b="2623" l="0" r="0" t="2624"/>
          <a:stretch/>
        </p:blipFill>
        <p:spPr>
          <a:xfrm>
            <a:off x="426295" y="2115905"/>
            <a:ext cx="2434682" cy="2434680"/>
          </a:xfrm>
          <a:prstGeom prst="rect">
            <a:avLst/>
          </a:prstGeom>
          <a:noFill/>
          <a:ln cap="flat" cmpd="sng" w="38100">
            <a:solidFill>
              <a:srgbClr val="FFBC4D"/>
            </a:solidFill>
            <a:prstDash val="solid"/>
            <a:round/>
            <a:headEnd len="sm" w="sm" type="none"/>
            <a:tailEnd len="sm" w="sm" type="none"/>
          </a:ln>
        </p:spPr>
      </p:pic>
      <p:sp>
        <p:nvSpPr>
          <p:cNvPr id="59" name="Google Shape;59;p11"/>
          <p:cNvSpPr/>
          <p:nvPr/>
        </p:nvSpPr>
        <p:spPr>
          <a:xfrm>
            <a:off x="2975950" y="2279700"/>
            <a:ext cx="6873900" cy="22560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0" name="Google Shape;60;p11"/>
          <p:cNvSpPr/>
          <p:nvPr/>
        </p:nvSpPr>
        <p:spPr>
          <a:xfrm>
            <a:off x="2883975" y="2120725"/>
            <a:ext cx="6873900" cy="23295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CA" sz="4000" u="none" cap="small" strike="noStrike">
                <a:solidFill>
                  <a:schemeClr val="dk2"/>
                </a:solidFill>
                <a:latin typeface="Open Sans ExtraBold"/>
                <a:ea typeface="Open Sans ExtraBold"/>
                <a:cs typeface="Open Sans ExtraBold"/>
                <a:sym typeface="Open Sans ExtraBold"/>
              </a:rPr>
              <a:t>Andriy Redko</a:t>
            </a:r>
            <a:endParaRPr b="1" i="0" sz="14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2"/>
                </a:solidFill>
                <a:latin typeface="Open Sans"/>
                <a:ea typeface="Open Sans"/>
                <a:cs typeface="Open Sans"/>
                <a:sym typeface="Open Sans"/>
              </a:rPr>
              <a:t>Member of Open Source Program Office @ Aiven Oy</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2"/>
                </a:solidFill>
                <a:latin typeface="Open Sans"/>
                <a:ea typeface="Open Sans"/>
                <a:cs typeface="Open Sans"/>
                <a:sym typeface="Open Sans"/>
              </a:rPr>
              <a:t>OpenSearch Maintainer (one of many)</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br>
              <a:rPr b="0" i="0" lang="en-CA" sz="1600" u="none" cap="none" strike="noStrike">
                <a:solidFill>
                  <a:schemeClr val="dk2"/>
                </a:solidFill>
                <a:latin typeface="Open Sans"/>
                <a:ea typeface="Open Sans"/>
                <a:cs typeface="Open Sans"/>
                <a:sym typeface="Open Sans"/>
              </a:rPr>
            </a:br>
            <a:r>
              <a:rPr b="1" i="0" lang="en-CA" sz="1600" u="none" cap="none" strike="noStrike">
                <a:solidFill>
                  <a:schemeClr val="dk2"/>
                </a:solidFill>
                <a:latin typeface="Open Sans"/>
                <a:ea typeface="Open Sans"/>
                <a:cs typeface="Open Sans"/>
                <a:sym typeface="Open Sans"/>
              </a:rPr>
              <a:t>Github:</a:t>
            </a:r>
            <a:r>
              <a:rPr b="0" i="0" lang="en-CA" sz="1600" u="none" cap="none" strike="noStrike">
                <a:solidFill>
                  <a:schemeClr val="dk2"/>
                </a:solidFill>
                <a:latin typeface="Open Sans"/>
                <a:ea typeface="Open Sans"/>
                <a:cs typeface="Open Sans"/>
                <a:sym typeface="Open Sans"/>
              </a:rPr>
              <a:t> </a:t>
            </a:r>
            <a:r>
              <a:rPr b="0" i="0" lang="en-CA" sz="1600" u="sng" cap="none" strike="noStrike">
                <a:solidFill>
                  <a:schemeClr val="hlink"/>
                </a:solidFill>
                <a:latin typeface="Open Sans"/>
                <a:ea typeface="Open Sans"/>
                <a:cs typeface="Open Sans"/>
                <a:sym typeface="Open Sans"/>
                <a:hlinkClick r:id="rId4"/>
              </a:rPr>
              <a:t>https://github.com/reta</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rPr b="1" i="0" lang="en-CA" sz="1600" u="none" cap="none" strike="noStrike">
                <a:solidFill>
                  <a:schemeClr val="dk2"/>
                </a:solidFill>
                <a:latin typeface="Open Sans"/>
                <a:ea typeface="Open Sans"/>
                <a:cs typeface="Open Sans"/>
                <a:sym typeface="Open Sans"/>
              </a:rPr>
              <a:t>Personal blog:</a:t>
            </a:r>
            <a:r>
              <a:rPr b="0" i="0" lang="en-CA" sz="1600" u="none" cap="none" strike="noStrike">
                <a:solidFill>
                  <a:schemeClr val="dk2"/>
                </a:solidFill>
                <a:latin typeface="Open Sans"/>
                <a:ea typeface="Open Sans"/>
                <a:cs typeface="Open Sans"/>
                <a:sym typeface="Open Sans"/>
              </a:rPr>
              <a:t> </a:t>
            </a:r>
            <a:r>
              <a:rPr b="0" i="0" lang="en-CA" sz="1600" u="sng" cap="none" strike="noStrike">
                <a:solidFill>
                  <a:schemeClr val="hlink"/>
                </a:solidFill>
                <a:latin typeface="Open Sans"/>
                <a:ea typeface="Open Sans"/>
                <a:cs typeface="Open Sans"/>
                <a:sym typeface="Open Sans"/>
                <a:hlinkClick r:id="rId5"/>
              </a:rPr>
              <a:t>https://aredko.blogspot.com/</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rPr b="1" i="0" lang="en-CA" sz="1600" u="none" cap="none" strike="noStrike">
                <a:solidFill>
                  <a:schemeClr val="dk2"/>
                </a:solidFill>
                <a:latin typeface="Open Sans"/>
                <a:ea typeface="Open Sans"/>
                <a:cs typeface="Open Sans"/>
                <a:sym typeface="Open Sans"/>
              </a:rPr>
              <a:t>LinkedIn:</a:t>
            </a:r>
            <a:r>
              <a:rPr b="0" i="0" lang="en-CA" sz="1600" u="none" cap="none" strike="noStrike">
                <a:solidFill>
                  <a:schemeClr val="dk2"/>
                </a:solidFill>
                <a:latin typeface="Open Sans"/>
                <a:ea typeface="Open Sans"/>
                <a:cs typeface="Open Sans"/>
                <a:sym typeface="Open Sans"/>
              </a:rPr>
              <a:t> </a:t>
            </a:r>
            <a:r>
              <a:rPr b="0" i="0" lang="en-CA" sz="1600" u="sng" cap="none" strike="noStrike">
                <a:solidFill>
                  <a:schemeClr val="hlink"/>
                </a:solidFill>
                <a:latin typeface="Open Sans"/>
                <a:ea typeface="Open Sans"/>
                <a:cs typeface="Open Sans"/>
                <a:sym typeface="Open Sans"/>
                <a:hlinkClick r:id="rId6"/>
              </a:rPr>
              <a:t>https://ca.linkedin.com/in/aredko</a:t>
            </a:r>
            <a:endParaRPr b="0" i="0" sz="1600" u="none" cap="none" strike="noStrike">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2"/>
              </a:solidFill>
              <a:latin typeface="Open Sans"/>
              <a:ea typeface="Open Sans"/>
              <a:cs typeface="Open Sans"/>
              <a:sym typeface="Open Sans"/>
            </a:endParaRPr>
          </a:p>
        </p:txBody>
      </p:sp>
      <p:sp>
        <p:nvSpPr>
          <p:cNvPr id="61" name="Google Shape;61;p11"/>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A few words about me …</a:t>
            </a:r>
            <a:endParaRPr sz="4800" cap="small">
              <a:solidFill>
                <a:schemeClr val="dk2"/>
              </a:solidFill>
              <a:latin typeface="Open Sans ExtraBold"/>
              <a:ea typeface="Open Sans ExtraBold"/>
              <a:cs typeface="Open Sans ExtraBold"/>
              <a:sym typeface="Open Sans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2"/>
          <p:cNvPicPr preferRelativeResize="0"/>
          <p:nvPr/>
        </p:nvPicPr>
        <p:blipFill rotWithShape="1">
          <a:blip r:embed="rId3">
            <a:alphaModFix/>
          </a:blip>
          <a:srcRect b="-8062" l="-31675" r="-42752" t="-7610"/>
          <a:stretch/>
        </p:blipFill>
        <p:spPr>
          <a:xfrm>
            <a:off x="426295" y="2115905"/>
            <a:ext cx="2434680" cy="2434680"/>
          </a:xfrm>
          <a:prstGeom prst="rect">
            <a:avLst/>
          </a:prstGeom>
          <a:noFill/>
          <a:ln cap="flat" cmpd="sng" w="38100">
            <a:solidFill>
              <a:srgbClr val="FFBC4D"/>
            </a:solidFill>
            <a:prstDash val="solid"/>
            <a:round/>
            <a:headEnd len="sm" w="sm" type="none"/>
            <a:tailEnd len="sm" w="sm" type="none"/>
          </a:ln>
        </p:spPr>
      </p:pic>
      <p:sp>
        <p:nvSpPr>
          <p:cNvPr id="67" name="Google Shape;67;p12"/>
          <p:cNvSpPr/>
          <p:nvPr/>
        </p:nvSpPr>
        <p:spPr>
          <a:xfrm>
            <a:off x="2956865" y="2464074"/>
            <a:ext cx="8949900" cy="19776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68" name="Google Shape;68;p12"/>
          <p:cNvSpPr/>
          <p:nvPr/>
        </p:nvSpPr>
        <p:spPr>
          <a:xfrm>
            <a:off x="2890525" y="2259799"/>
            <a:ext cx="8949900" cy="21048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69" name="Google Shape;69;p12">
            <a:hlinkClick r:id="rId4"/>
          </p:cNvPr>
          <p:cNvSpPr txBox="1"/>
          <p:nvPr>
            <p:ph idx="4294967295" type="body"/>
          </p:nvPr>
        </p:nvSpPr>
        <p:spPr>
          <a:xfrm>
            <a:off x="3199575" y="2432213"/>
            <a:ext cx="8640900" cy="2066700"/>
          </a:xfrm>
          <a:prstGeom prst="rect">
            <a:avLst/>
          </a:prstGeom>
          <a:noFill/>
          <a:ln>
            <a:noFill/>
          </a:ln>
        </p:spPr>
        <p:txBody>
          <a:bodyPr anchorCtr="0" anchor="t" bIns="45700" lIns="91425" spcFirstLastPara="1" rIns="91425" wrap="square" tIns="45700">
            <a:noAutofit/>
          </a:bodyPr>
          <a:lstStyle/>
          <a:p>
            <a:pPr indent="-349250" lvl="0" marL="457200" rtl="0" algn="l">
              <a:lnSpc>
                <a:spcPct val="100000"/>
              </a:lnSpc>
              <a:spcBef>
                <a:spcPts val="0"/>
              </a:spcBef>
              <a:spcAft>
                <a:spcPts val="0"/>
              </a:spcAft>
              <a:buSzPts val="1900"/>
              <a:buChar char="-"/>
            </a:pPr>
            <a:r>
              <a:rPr b="1" lang="en-CA" sz="1900"/>
              <a:t>The origins</a:t>
            </a:r>
            <a:r>
              <a:rPr lang="en-CA" sz="1900"/>
              <a:t>: how the idea was born</a:t>
            </a:r>
            <a:endParaRPr sz="1900"/>
          </a:p>
          <a:p>
            <a:pPr indent="-349250" lvl="0" marL="457200" rtl="0" algn="l">
              <a:lnSpc>
                <a:spcPct val="100000"/>
              </a:lnSpc>
              <a:spcBef>
                <a:spcPts val="0"/>
              </a:spcBef>
              <a:spcAft>
                <a:spcPts val="0"/>
              </a:spcAft>
              <a:buSzPts val="1900"/>
              <a:buChar char="-"/>
            </a:pPr>
            <a:r>
              <a:rPr b="1" lang="en-CA" sz="1900"/>
              <a:t>Finding the way</a:t>
            </a:r>
            <a:r>
              <a:rPr lang="en-CA" sz="1900"/>
              <a:t>: many rounds of prototyping </a:t>
            </a:r>
            <a:endParaRPr sz="1900"/>
          </a:p>
          <a:p>
            <a:pPr indent="-349250" lvl="0" marL="457200" rtl="0" algn="l">
              <a:lnSpc>
                <a:spcPct val="100000"/>
              </a:lnSpc>
              <a:spcBef>
                <a:spcPts val="0"/>
              </a:spcBef>
              <a:spcAft>
                <a:spcPts val="0"/>
              </a:spcAft>
              <a:buSzPts val="1900"/>
              <a:buChar char="-"/>
            </a:pPr>
            <a:r>
              <a:rPr b="1" lang="en-CA" sz="1900"/>
              <a:t>Hitting the road</a:t>
            </a:r>
            <a:r>
              <a:rPr lang="en-CA" sz="1900"/>
              <a:t>: new APIs, transports, engine changes, handlers, …</a:t>
            </a:r>
            <a:endParaRPr sz="1900"/>
          </a:p>
          <a:p>
            <a:pPr indent="-349250" lvl="0" marL="457200" rtl="0" algn="l">
              <a:lnSpc>
                <a:spcPct val="100000"/>
              </a:lnSpc>
              <a:spcBef>
                <a:spcPts val="0"/>
              </a:spcBef>
              <a:spcAft>
                <a:spcPts val="0"/>
              </a:spcAft>
              <a:buSzPts val="1900"/>
              <a:buChar char="-"/>
            </a:pPr>
            <a:r>
              <a:rPr b="1" lang="en-CA" sz="1900"/>
              <a:t>Show time</a:t>
            </a:r>
            <a:r>
              <a:rPr lang="en-CA" sz="1900"/>
              <a:t>: live streaming ingestion demo</a:t>
            </a:r>
            <a:endParaRPr sz="1900"/>
          </a:p>
          <a:p>
            <a:pPr indent="-349250" lvl="0" marL="457200" rtl="0" algn="l">
              <a:lnSpc>
                <a:spcPct val="100000"/>
              </a:lnSpc>
              <a:spcBef>
                <a:spcPts val="0"/>
              </a:spcBef>
              <a:spcAft>
                <a:spcPts val="0"/>
              </a:spcAft>
              <a:buSzPts val="1900"/>
              <a:buChar char="-"/>
            </a:pPr>
            <a:r>
              <a:rPr b="1" lang="en-CA" sz="1900"/>
              <a:t>Join the ride</a:t>
            </a:r>
            <a:r>
              <a:rPr lang="en-CA" sz="1900"/>
              <a:t>: streaming everywhere (plugins, …)</a:t>
            </a:r>
            <a:endParaRPr sz="1900"/>
          </a:p>
          <a:p>
            <a:pPr indent="-349250" lvl="0" marL="457200" rtl="0" algn="l">
              <a:lnSpc>
                <a:spcPct val="100000"/>
              </a:lnSpc>
              <a:spcBef>
                <a:spcPts val="0"/>
              </a:spcBef>
              <a:spcAft>
                <a:spcPts val="0"/>
              </a:spcAft>
              <a:buSzPts val="1900"/>
              <a:buChar char="-"/>
            </a:pPr>
            <a:r>
              <a:rPr b="1" lang="en-CA" sz="1900"/>
              <a:t>Looking into the future</a:t>
            </a:r>
            <a:r>
              <a:rPr lang="en-CA" sz="1900"/>
              <a:t>: where we are, where we would like to be</a:t>
            </a:r>
            <a:endParaRPr sz="1900"/>
          </a:p>
          <a:p>
            <a:pPr indent="0" lvl="0" marL="0" rtl="0" algn="l">
              <a:lnSpc>
                <a:spcPct val="100000"/>
              </a:lnSpc>
              <a:spcBef>
                <a:spcPts val="0"/>
              </a:spcBef>
              <a:spcAft>
                <a:spcPts val="0"/>
              </a:spcAft>
              <a:buSzPts val="1400"/>
              <a:buNone/>
            </a:pPr>
            <a:r>
              <a:t/>
            </a:r>
            <a:endParaRPr b="1" sz="1200">
              <a:highlight>
                <a:srgbClr val="FFBC4D"/>
              </a:highlight>
              <a:latin typeface="Courier New"/>
              <a:ea typeface="Courier New"/>
              <a:cs typeface="Courier New"/>
              <a:sym typeface="Courier New"/>
            </a:endParaRPr>
          </a:p>
        </p:txBody>
      </p:sp>
      <p:sp>
        <p:nvSpPr>
          <p:cNvPr id="70" name="Google Shape;70;p12"/>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What you will learn</a:t>
            </a:r>
            <a:endParaRPr sz="4800" cap="small">
              <a:solidFill>
                <a:schemeClr val="dk2"/>
              </a:solidFill>
              <a:latin typeface="Open Sans ExtraBold"/>
              <a:ea typeface="Open Sans ExtraBold"/>
              <a:cs typeface="Open Sans ExtraBold"/>
              <a:sym typeface="Open Sans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3"/>
          <p:cNvPicPr preferRelativeResize="0"/>
          <p:nvPr/>
        </p:nvPicPr>
        <p:blipFill rotWithShape="1">
          <a:blip r:embed="rId3">
            <a:alphaModFix/>
          </a:blip>
          <a:srcRect b="2623" l="0" r="0" t="2624"/>
          <a:stretch/>
        </p:blipFill>
        <p:spPr>
          <a:xfrm>
            <a:off x="426295" y="2115905"/>
            <a:ext cx="2434682" cy="2434680"/>
          </a:xfrm>
          <a:prstGeom prst="rect">
            <a:avLst/>
          </a:prstGeom>
          <a:noFill/>
          <a:ln cap="flat" cmpd="sng" w="38100">
            <a:solidFill>
              <a:srgbClr val="FFBC4D"/>
            </a:solidFill>
            <a:prstDash val="solid"/>
            <a:round/>
            <a:headEnd len="sm" w="sm" type="none"/>
            <a:tailEnd len="sm" w="sm" type="none"/>
          </a:ln>
        </p:spPr>
      </p:pic>
      <p:sp>
        <p:nvSpPr>
          <p:cNvPr id="76" name="Google Shape;76;p13"/>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How it all started off</a:t>
            </a:r>
            <a:endParaRPr sz="4800" cap="small">
              <a:solidFill>
                <a:schemeClr val="dk2"/>
              </a:solidFill>
              <a:latin typeface="Open Sans ExtraBold"/>
              <a:ea typeface="Open Sans ExtraBold"/>
              <a:cs typeface="Open Sans ExtraBold"/>
              <a:sym typeface="Open Sans ExtraBold"/>
            </a:endParaRPr>
          </a:p>
        </p:txBody>
      </p:sp>
      <p:pic>
        <p:nvPicPr>
          <p:cNvPr id="77" name="Google Shape;77;p13"/>
          <p:cNvPicPr preferRelativeResize="0"/>
          <p:nvPr/>
        </p:nvPicPr>
        <p:blipFill rotWithShape="1">
          <a:blip r:embed="rId4">
            <a:alphaModFix/>
          </a:blip>
          <a:srcRect b="0" l="0" r="0" t="0"/>
          <a:stretch/>
        </p:blipFill>
        <p:spPr>
          <a:xfrm>
            <a:off x="426295" y="2115905"/>
            <a:ext cx="2434681" cy="2434680"/>
          </a:xfrm>
          <a:prstGeom prst="rect">
            <a:avLst/>
          </a:prstGeom>
          <a:noFill/>
          <a:ln cap="flat" cmpd="sng" w="38100">
            <a:solidFill>
              <a:srgbClr val="FFBC4D"/>
            </a:solidFill>
            <a:prstDash val="solid"/>
            <a:round/>
            <a:headEnd len="sm" w="sm" type="none"/>
            <a:tailEnd len="sm" w="sm" type="none"/>
          </a:ln>
        </p:spPr>
      </p:pic>
      <p:sp>
        <p:nvSpPr>
          <p:cNvPr id="78" name="Google Shape;78;p13"/>
          <p:cNvSpPr/>
          <p:nvPr/>
        </p:nvSpPr>
        <p:spPr>
          <a:xfrm>
            <a:off x="2956875" y="2730825"/>
            <a:ext cx="6873900" cy="13293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79" name="Google Shape;79;p13"/>
          <p:cNvSpPr/>
          <p:nvPr/>
        </p:nvSpPr>
        <p:spPr>
          <a:xfrm>
            <a:off x="2860975" y="2640350"/>
            <a:ext cx="6873900" cy="13293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600" u="none" cap="none" strike="noStrike">
              <a:solidFill>
                <a:schemeClr val="dk2"/>
              </a:solidFill>
              <a:latin typeface="Open Sans"/>
              <a:ea typeface="Open Sans"/>
              <a:cs typeface="Open Sans"/>
              <a:sym typeface="Open Sans"/>
            </a:endParaRPr>
          </a:p>
        </p:txBody>
      </p:sp>
      <p:sp>
        <p:nvSpPr>
          <p:cNvPr id="80" name="Google Shape;80;p13"/>
          <p:cNvSpPr txBox="1"/>
          <p:nvPr>
            <p:ph idx="4294967295" type="body"/>
          </p:nvPr>
        </p:nvSpPr>
        <p:spPr>
          <a:xfrm>
            <a:off x="3099600" y="2550480"/>
            <a:ext cx="5150400" cy="6396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SzPts val="1400"/>
              <a:buNone/>
            </a:pPr>
            <a:r>
              <a:rPr b="1" lang="en-CA" sz="2300"/>
              <a:t>[RFC] Streaming Index API</a:t>
            </a:r>
            <a:endParaRPr sz="1800"/>
          </a:p>
        </p:txBody>
      </p:sp>
      <p:sp>
        <p:nvSpPr>
          <p:cNvPr id="81" name="Google Shape;81;p13">
            <a:hlinkClick r:id="rId5"/>
          </p:cNvPr>
          <p:cNvSpPr txBox="1"/>
          <p:nvPr>
            <p:ph idx="4294967295" type="body"/>
          </p:nvPr>
        </p:nvSpPr>
        <p:spPr>
          <a:xfrm>
            <a:off x="3098250" y="3202125"/>
            <a:ext cx="6636600" cy="69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lang="en-CA" sz="1700" u="sng">
                <a:solidFill>
                  <a:schemeClr val="hlink"/>
                </a:solidFill>
                <a:hlinkClick r:id="rId6"/>
              </a:rPr>
              <a:t>https://github.com/opensearch-project/OpenSearch/issues/3000</a:t>
            </a:r>
            <a:r>
              <a:rPr lang="en-CA" sz="1700"/>
              <a:t> by Nick Knize</a:t>
            </a:r>
            <a:endParaRPr sz="1600">
              <a:solidFill>
                <a:schemeClr val="dk2"/>
              </a:solidFill>
              <a:latin typeface="Open Sans"/>
              <a:ea typeface="Open Sans"/>
              <a:cs typeface="Open Sans"/>
              <a:sym typeface="Open Sans"/>
            </a:endParaRPr>
          </a:p>
          <a:p>
            <a:pPr indent="0" lvl="0" marL="0" marR="0" rtl="0" algn="l">
              <a:lnSpc>
                <a:spcPct val="100000"/>
              </a:lnSpc>
              <a:spcBef>
                <a:spcPts val="0"/>
              </a:spcBef>
              <a:spcAft>
                <a:spcPts val="0"/>
              </a:spcAft>
              <a:buSzPts val="1800"/>
              <a:buFont typeface="Arial"/>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4"/>
          <p:cNvPicPr preferRelativeResize="0"/>
          <p:nvPr/>
        </p:nvPicPr>
        <p:blipFill rotWithShape="1">
          <a:blip r:embed="rId3">
            <a:alphaModFix/>
          </a:blip>
          <a:srcRect b="-4502" l="-19431" r="-21790" t="-4547"/>
          <a:stretch/>
        </p:blipFill>
        <p:spPr>
          <a:xfrm>
            <a:off x="2534270" y="3446130"/>
            <a:ext cx="2434680" cy="2434680"/>
          </a:xfrm>
          <a:prstGeom prst="rect">
            <a:avLst/>
          </a:prstGeom>
          <a:noFill/>
          <a:ln cap="flat" cmpd="sng" w="38100">
            <a:solidFill>
              <a:srgbClr val="FFBC4D"/>
            </a:solidFill>
            <a:prstDash val="solid"/>
            <a:round/>
            <a:headEnd len="sm" w="sm" type="none"/>
            <a:tailEnd len="sm" w="sm" type="none"/>
          </a:ln>
        </p:spPr>
      </p:pic>
      <p:pic>
        <p:nvPicPr>
          <p:cNvPr id="87" name="Google Shape;87;p14"/>
          <p:cNvPicPr preferRelativeResize="0"/>
          <p:nvPr/>
        </p:nvPicPr>
        <p:blipFill rotWithShape="1">
          <a:blip r:embed="rId4">
            <a:alphaModFix/>
          </a:blip>
          <a:srcRect b="0" l="680" r="689" t="0"/>
          <a:stretch/>
        </p:blipFill>
        <p:spPr>
          <a:xfrm>
            <a:off x="432720" y="1641480"/>
            <a:ext cx="1636561" cy="1636560"/>
          </a:xfrm>
          <a:prstGeom prst="rect">
            <a:avLst/>
          </a:prstGeom>
          <a:noFill/>
          <a:ln cap="flat" cmpd="sng" w="38100">
            <a:solidFill>
              <a:srgbClr val="FFBC4D"/>
            </a:solidFill>
            <a:prstDash val="solid"/>
            <a:round/>
            <a:headEnd len="sm" w="sm" type="none"/>
            <a:tailEnd len="sm" w="sm" type="none"/>
          </a:ln>
        </p:spPr>
      </p:pic>
      <p:sp>
        <p:nvSpPr>
          <p:cNvPr id="88" name="Google Shape;88;p14"/>
          <p:cNvSpPr/>
          <p:nvPr/>
        </p:nvSpPr>
        <p:spPr>
          <a:xfrm>
            <a:off x="5024122" y="3435799"/>
            <a:ext cx="6873900" cy="25581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89" name="Google Shape;89;p14"/>
          <p:cNvSpPr/>
          <p:nvPr/>
        </p:nvSpPr>
        <p:spPr>
          <a:xfrm>
            <a:off x="4968950" y="3369925"/>
            <a:ext cx="6873900" cy="25581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900"/>
              <a:buFont typeface="Arial"/>
              <a:buNone/>
            </a:pPr>
            <a:r>
              <a:rPr b="0" i="0" lang="en-CA" sz="1900" u="none" cap="none" strike="noStrike">
                <a:solidFill>
                  <a:srgbClr val="000000"/>
                </a:solidFill>
                <a:latin typeface="Arial"/>
                <a:ea typeface="Arial"/>
                <a:cs typeface="Arial"/>
                <a:sym typeface="Arial"/>
              </a:rPr>
              <a:t>The outcome, we could pull it off but we need:</a:t>
            </a:r>
            <a:endParaRPr b="0" i="0" sz="19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CA" sz="1900" u="none" cap="none" strike="noStrike">
                <a:solidFill>
                  <a:srgbClr val="000000"/>
                </a:solidFill>
                <a:latin typeface="Arial"/>
                <a:ea typeface="Arial"/>
                <a:cs typeface="Arial"/>
                <a:sym typeface="Arial"/>
              </a:rPr>
              <a:t>network transport with streaming support</a:t>
            </a:r>
            <a:endParaRPr b="0" i="0" sz="1900" u="none" cap="none" strike="noStrike">
              <a:solidFill>
                <a:srgbClr val="000000"/>
              </a:solidFill>
              <a:latin typeface="Arial"/>
              <a:ea typeface="Arial"/>
              <a:cs typeface="Arial"/>
              <a:sym typeface="Arial"/>
            </a:endParaRPr>
          </a:p>
          <a:p>
            <a:pPr indent="-323850" lvl="0" marL="457200" marR="0" rtl="0" algn="l">
              <a:lnSpc>
                <a:spcPct val="100000"/>
              </a:lnSpc>
              <a:spcBef>
                <a:spcPts val="0"/>
              </a:spcBef>
              <a:spcAft>
                <a:spcPts val="0"/>
              </a:spcAft>
              <a:buClr>
                <a:srgbClr val="000000"/>
              </a:buClr>
              <a:buSzPts val="1500"/>
              <a:buFont typeface="Arial"/>
              <a:buChar char="-"/>
            </a:pPr>
            <a:r>
              <a:rPr b="0" i="0" lang="en-CA" sz="1900" u="none" cap="none" strike="noStrike">
                <a:solidFill>
                  <a:srgbClr val="000000"/>
                </a:solidFill>
                <a:latin typeface="Arial"/>
                <a:ea typeface="Arial"/>
                <a:cs typeface="Arial"/>
                <a:sym typeface="Arial"/>
              </a:rPr>
              <a:t>work over HTTP/1.1 and HTTP/2</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CA" sz="1900" u="none" cap="none" strike="noStrike">
                <a:solidFill>
                  <a:srgbClr val="000000"/>
                </a:solidFill>
                <a:latin typeface="Arial"/>
                <a:ea typeface="Arial"/>
                <a:cs typeface="Arial"/>
                <a:sym typeface="Arial"/>
              </a:rPr>
              <a:t>make </a:t>
            </a:r>
            <a:r>
              <a:rPr b="1" i="0" lang="en-CA" sz="1900" u="none" cap="none" strike="noStrike">
                <a:solidFill>
                  <a:srgbClr val="000000"/>
                </a:solidFill>
                <a:latin typeface="Arial"/>
                <a:ea typeface="Arial"/>
                <a:cs typeface="Arial"/>
                <a:sym typeface="Arial"/>
              </a:rPr>
              <a:t>RestHandler</a:t>
            </a:r>
            <a:r>
              <a:rPr b="0" i="0" lang="en-CA" sz="1900" u="none" cap="none" strike="noStrike">
                <a:solidFill>
                  <a:srgbClr val="000000"/>
                </a:solidFill>
                <a:latin typeface="Arial"/>
                <a:ea typeface="Arial"/>
                <a:cs typeface="Arial"/>
                <a:sym typeface="Arial"/>
              </a:rPr>
              <a:t>s streaming aware</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CA" sz="1900" u="none" cap="none" strike="noStrike">
                <a:solidFill>
                  <a:srgbClr val="000000"/>
                </a:solidFill>
                <a:latin typeface="Arial"/>
                <a:ea typeface="Arial"/>
                <a:cs typeface="Arial"/>
                <a:sym typeface="Arial"/>
              </a:rPr>
              <a:t>make clients streaming aware</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br>
              <a:rPr b="0" i="0" lang="en-CA" sz="1100" u="none" cap="none" strike="noStrike">
                <a:solidFill>
                  <a:srgbClr val="000000"/>
                </a:solidFill>
                <a:latin typeface="Arial"/>
                <a:ea typeface="Arial"/>
                <a:cs typeface="Arial"/>
                <a:sym typeface="Arial"/>
              </a:rPr>
            </a:br>
            <a:r>
              <a:rPr b="0" i="0" lang="en-CA" sz="1900" u="none" cap="none" strike="noStrike">
                <a:solidFill>
                  <a:srgbClr val="000000"/>
                </a:solidFill>
                <a:latin typeface="Arial"/>
                <a:ea typeface="Arial"/>
                <a:cs typeface="Arial"/>
                <a:sym typeface="Arial"/>
              </a:rPr>
              <a:t>Oh, and implement all that in backward compatible way so it could be rolled out to 2.x and 3.x+ release lines.</a:t>
            </a:r>
            <a:endParaRPr b="0" i="0" sz="1900" u="none" cap="none" strike="noStrike">
              <a:solidFill>
                <a:srgbClr val="000000"/>
              </a:solidFill>
              <a:latin typeface="Arial"/>
              <a:ea typeface="Arial"/>
              <a:cs typeface="Arial"/>
              <a:sym typeface="Arial"/>
            </a:endParaRPr>
          </a:p>
        </p:txBody>
      </p:sp>
      <p:sp>
        <p:nvSpPr>
          <p:cNvPr id="90" name="Google Shape;90;p14"/>
          <p:cNvSpPr/>
          <p:nvPr/>
        </p:nvSpPr>
        <p:spPr>
          <a:xfrm>
            <a:off x="2172026" y="1999965"/>
            <a:ext cx="5268600" cy="11487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91" name="Google Shape;91;p14"/>
          <p:cNvSpPr/>
          <p:nvPr/>
        </p:nvSpPr>
        <p:spPr>
          <a:xfrm>
            <a:off x="2091350" y="1867800"/>
            <a:ext cx="5268600" cy="11817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92" name="Google Shape;92;p14"/>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000000"/>
              </a:buClr>
              <a:buSzPts val="1800"/>
              <a:buFont typeface="Arial"/>
              <a:buNone/>
            </a:pPr>
            <a:r>
              <a:rPr lang="en-CA" sz="4800" cap="small">
                <a:solidFill>
                  <a:schemeClr val="dk2"/>
                </a:solidFill>
                <a:latin typeface="Open Sans ExtraBold"/>
                <a:ea typeface="Open Sans ExtraBold"/>
                <a:cs typeface="Open Sans ExtraBold"/>
                <a:sym typeface="Open Sans ExtraBold"/>
              </a:rPr>
              <a:t>Is it even possible to do?</a:t>
            </a:r>
            <a:endParaRPr sz="4800" cap="small">
              <a:solidFill>
                <a:schemeClr val="dk2"/>
              </a:solidFill>
              <a:latin typeface="Open Sans ExtraBold"/>
              <a:ea typeface="Open Sans ExtraBold"/>
              <a:cs typeface="Open Sans ExtraBold"/>
              <a:sym typeface="Open Sans ExtraBold"/>
            </a:endParaRPr>
          </a:p>
          <a:p>
            <a:pPr indent="0" lvl="0" marL="0" marR="0" rtl="0" algn="ctr">
              <a:lnSpc>
                <a:spcPct val="100000"/>
              </a:lnSpc>
              <a:spcBef>
                <a:spcPts val="0"/>
              </a:spcBef>
              <a:spcAft>
                <a:spcPts val="0"/>
              </a:spcAft>
              <a:buSzPts val="1800"/>
              <a:buFont typeface="Arial"/>
              <a:buNone/>
            </a:pPr>
            <a:r>
              <a:t/>
            </a:r>
            <a:endParaRPr/>
          </a:p>
        </p:txBody>
      </p:sp>
      <p:sp>
        <p:nvSpPr>
          <p:cNvPr id="93" name="Google Shape;93;p14"/>
          <p:cNvSpPr txBox="1"/>
          <p:nvPr>
            <p:ph idx="4294967295" type="body"/>
          </p:nvPr>
        </p:nvSpPr>
        <p:spPr>
          <a:xfrm>
            <a:off x="2183850" y="1757950"/>
            <a:ext cx="4242000" cy="6396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SzPts val="1400"/>
              <a:buNone/>
            </a:pPr>
            <a:r>
              <a:rPr b="1" lang="en-CA" sz="2300"/>
              <a:t>[POC] Streaming Index API</a:t>
            </a:r>
            <a:endParaRPr sz="1800"/>
          </a:p>
        </p:txBody>
      </p:sp>
      <p:sp>
        <p:nvSpPr>
          <p:cNvPr id="94" name="Google Shape;94;p14">
            <a:hlinkClick r:id="rId5"/>
          </p:cNvPr>
          <p:cNvSpPr txBox="1"/>
          <p:nvPr>
            <p:ph idx="4294967295" type="body"/>
          </p:nvPr>
        </p:nvSpPr>
        <p:spPr>
          <a:xfrm>
            <a:off x="2183850" y="2363924"/>
            <a:ext cx="5150400" cy="69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lang="en-CA" sz="1700" u="sng">
                <a:solidFill>
                  <a:schemeClr val="hlink"/>
                </a:solidFill>
                <a:hlinkClick r:id="rId6"/>
              </a:rPr>
              <a:t>https://github.com/opensearch-project/OpenSearch/issues/5001</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rotWithShape="1">
          <a:blip r:embed="rId3">
            <a:alphaModFix/>
          </a:blip>
          <a:srcRect b="460" l="-5051" r="-3348" t="-460"/>
          <a:stretch/>
        </p:blipFill>
        <p:spPr>
          <a:xfrm>
            <a:off x="432720" y="1641480"/>
            <a:ext cx="1636561" cy="1636560"/>
          </a:xfrm>
          <a:prstGeom prst="rect">
            <a:avLst/>
          </a:prstGeom>
          <a:noFill/>
          <a:ln cap="flat" cmpd="sng" w="38100">
            <a:solidFill>
              <a:srgbClr val="FFBC4D"/>
            </a:solidFill>
            <a:prstDash val="solid"/>
            <a:round/>
            <a:headEnd len="sm" w="sm" type="none"/>
            <a:tailEnd len="sm" w="sm" type="none"/>
          </a:ln>
        </p:spPr>
      </p:pic>
      <p:pic>
        <p:nvPicPr>
          <p:cNvPr id="100" name="Google Shape;100;p15"/>
          <p:cNvPicPr preferRelativeResize="0"/>
          <p:nvPr/>
        </p:nvPicPr>
        <p:blipFill rotWithShape="1">
          <a:blip r:embed="rId4">
            <a:alphaModFix/>
          </a:blip>
          <a:srcRect b="-13844" l="-3097" r="-1209" t="-11797"/>
          <a:stretch/>
        </p:blipFill>
        <p:spPr>
          <a:xfrm>
            <a:off x="2534270" y="3446130"/>
            <a:ext cx="2434680" cy="2434681"/>
          </a:xfrm>
          <a:prstGeom prst="rect">
            <a:avLst/>
          </a:prstGeom>
          <a:noFill/>
          <a:ln cap="flat" cmpd="sng" w="38100">
            <a:solidFill>
              <a:srgbClr val="FFBC4D"/>
            </a:solidFill>
            <a:prstDash val="solid"/>
            <a:round/>
            <a:headEnd len="sm" w="sm" type="none"/>
            <a:tailEnd len="sm" w="sm" type="none"/>
          </a:ln>
        </p:spPr>
      </p:pic>
      <p:sp>
        <p:nvSpPr>
          <p:cNvPr id="101" name="Google Shape;101;p15"/>
          <p:cNvSpPr/>
          <p:nvPr/>
        </p:nvSpPr>
        <p:spPr>
          <a:xfrm>
            <a:off x="5053026" y="3482439"/>
            <a:ext cx="6873900" cy="25581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02" name="Google Shape;102;p15"/>
          <p:cNvSpPr/>
          <p:nvPr/>
        </p:nvSpPr>
        <p:spPr>
          <a:xfrm>
            <a:off x="4968950" y="3369925"/>
            <a:ext cx="6873900" cy="25581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new</a:t>
            </a:r>
            <a:r>
              <a:rPr b="0" i="0" lang="en-CA" sz="1900" u="none" cap="none" strike="noStrike">
                <a:solidFill>
                  <a:srgbClr val="000000"/>
                </a:solidFill>
                <a:latin typeface="Arial"/>
                <a:ea typeface="Arial"/>
                <a:cs typeface="Arial"/>
                <a:sym typeface="Arial"/>
              </a:rPr>
              <a:t> HTTP transport with streaming support</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new</a:t>
            </a:r>
            <a:r>
              <a:rPr b="0" i="0" lang="en-CA" sz="1900" u="none" cap="none" strike="noStrike">
                <a:solidFill>
                  <a:srgbClr val="000000"/>
                </a:solidFill>
                <a:latin typeface="Arial"/>
                <a:ea typeface="Arial"/>
                <a:cs typeface="Arial"/>
                <a:sym typeface="Arial"/>
              </a:rPr>
              <a:t> plugin hooks to configure transport security</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new</a:t>
            </a:r>
            <a:r>
              <a:rPr b="0" i="0" lang="en-CA" sz="1900" u="none" cap="none" strike="noStrike">
                <a:solidFill>
                  <a:srgbClr val="000000"/>
                </a:solidFill>
                <a:latin typeface="Arial"/>
                <a:ea typeface="Arial"/>
                <a:cs typeface="Arial"/>
                <a:sym typeface="Arial"/>
              </a:rPr>
              <a:t> server-side APIs for streaming </a:t>
            </a:r>
            <a:r>
              <a:rPr b="1" i="0" lang="en-CA" sz="1900" u="none" cap="none" strike="noStrike">
                <a:solidFill>
                  <a:srgbClr val="000000"/>
                </a:solidFill>
                <a:latin typeface="Arial"/>
                <a:ea typeface="Arial"/>
                <a:cs typeface="Arial"/>
                <a:sym typeface="Arial"/>
              </a:rPr>
              <a:t>RestHandler</a:t>
            </a:r>
            <a:r>
              <a:rPr b="0" i="0" lang="en-CA" sz="1900" u="none" cap="none" strike="noStrike">
                <a:solidFill>
                  <a:srgbClr val="000000"/>
                </a:solidFill>
                <a:latin typeface="Arial"/>
                <a:ea typeface="Arial"/>
                <a:cs typeface="Arial"/>
                <a:sym typeface="Arial"/>
              </a:rPr>
              <a:t>s</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new</a:t>
            </a:r>
            <a:r>
              <a:rPr b="0" i="0" lang="en-CA" sz="1900" u="none" cap="none" strike="noStrike">
                <a:solidFill>
                  <a:srgbClr val="000000"/>
                </a:solidFill>
                <a:latin typeface="Arial"/>
                <a:ea typeface="Arial"/>
                <a:cs typeface="Arial"/>
                <a:sym typeface="Arial"/>
              </a:rPr>
              <a:t> </a:t>
            </a:r>
            <a:r>
              <a:rPr b="1" i="0" lang="en-CA" sz="1900" u="none" cap="none" strike="noStrike">
                <a:solidFill>
                  <a:srgbClr val="000000"/>
                </a:solidFill>
                <a:latin typeface="Arial"/>
                <a:ea typeface="Arial"/>
                <a:cs typeface="Arial"/>
                <a:sym typeface="Arial"/>
              </a:rPr>
              <a:t>RestClient</a:t>
            </a:r>
            <a:r>
              <a:rPr b="0" i="0" lang="en-CA" sz="1900" u="none" cap="none" strike="noStrike">
                <a:solidFill>
                  <a:srgbClr val="000000"/>
                </a:solidFill>
                <a:latin typeface="Arial"/>
                <a:ea typeface="Arial"/>
                <a:cs typeface="Arial"/>
                <a:sym typeface="Arial"/>
              </a:rPr>
              <a:t> APIs for request / response streaming </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new</a:t>
            </a:r>
            <a:r>
              <a:rPr b="0" i="0" lang="en-CA" sz="1900" u="none" cap="none" strike="noStrike">
                <a:solidFill>
                  <a:srgbClr val="000000"/>
                </a:solidFill>
                <a:latin typeface="Arial"/>
                <a:ea typeface="Arial"/>
                <a:cs typeface="Arial"/>
                <a:sym typeface="Arial"/>
              </a:rPr>
              <a:t> Streaming Bulk APIs (</a:t>
            </a:r>
            <a:r>
              <a:rPr b="1" i="0" lang="en-CA" sz="1900" u="none" cap="none" strike="noStrike">
                <a:solidFill>
                  <a:srgbClr val="000000"/>
                </a:solidFill>
                <a:latin typeface="Arial"/>
                <a:ea typeface="Arial"/>
                <a:cs typeface="Arial"/>
                <a:sym typeface="Arial"/>
              </a:rPr>
              <a:t>/_bulk/stream</a:t>
            </a:r>
            <a:r>
              <a:rPr b="0" i="0" lang="en-CA" sz="1900" u="none" cap="none" strike="noStrike">
                <a:solidFill>
                  <a:srgbClr val="000000"/>
                </a:solidFill>
                <a:latin typeface="Arial"/>
                <a:ea typeface="Arial"/>
                <a:cs typeface="Arial"/>
                <a:sym typeface="Arial"/>
              </a:rPr>
              <a:t>)</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CA" sz="1900" u="none" cap="none" strike="noStrike">
                <a:solidFill>
                  <a:srgbClr val="000000"/>
                </a:solidFill>
                <a:latin typeface="Arial"/>
                <a:ea typeface="Arial"/>
                <a:cs typeface="Arial"/>
                <a:sym typeface="Arial"/>
              </a:rPr>
              <a:t>reactive streams all the way</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0" i="0" lang="en-CA" sz="1900" u="none" cap="none" strike="noStrike">
                <a:solidFill>
                  <a:srgbClr val="000000"/>
                </a:solidFill>
                <a:latin typeface="Arial"/>
                <a:ea typeface="Arial"/>
                <a:cs typeface="Arial"/>
                <a:sym typeface="Arial"/>
              </a:rPr>
              <a:t>delivered progressively over </a:t>
            </a:r>
            <a:r>
              <a:rPr b="1" i="0" lang="en-CA" sz="1900" u="none" cap="none" strike="noStrike">
                <a:solidFill>
                  <a:srgbClr val="000000"/>
                </a:solidFill>
                <a:latin typeface="Arial"/>
                <a:ea typeface="Arial"/>
                <a:cs typeface="Arial"/>
                <a:sym typeface="Arial"/>
              </a:rPr>
              <a:t>2.13 - 2.17</a:t>
            </a:r>
            <a:r>
              <a:rPr b="0" i="0" lang="en-CA" sz="1900" u="none" cap="none" strike="noStrike">
                <a:solidFill>
                  <a:srgbClr val="000000"/>
                </a:solidFill>
                <a:latin typeface="Arial"/>
                <a:ea typeface="Arial"/>
                <a:cs typeface="Arial"/>
                <a:sym typeface="Arial"/>
              </a:rPr>
              <a:t> releases</a:t>
            </a:r>
            <a:endParaRPr b="0" i="0" sz="1900" u="none" cap="none" strike="noStrike">
              <a:solidFill>
                <a:srgbClr val="000000"/>
              </a:solidFill>
              <a:latin typeface="Arial"/>
              <a:ea typeface="Arial"/>
              <a:cs typeface="Arial"/>
              <a:sym typeface="Arial"/>
            </a:endParaRPr>
          </a:p>
          <a:p>
            <a:pPr indent="-349250" lvl="0" marL="457200" marR="0" rtl="0" algn="l">
              <a:lnSpc>
                <a:spcPct val="100000"/>
              </a:lnSpc>
              <a:spcBef>
                <a:spcPts val="0"/>
              </a:spcBef>
              <a:spcAft>
                <a:spcPts val="0"/>
              </a:spcAft>
              <a:buClr>
                <a:srgbClr val="000000"/>
              </a:buClr>
              <a:buSzPts val="1900"/>
              <a:buFont typeface="Arial"/>
              <a:buChar char="-"/>
            </a:pPr>
            <a:r>
              <a:rPr b="1" i="0" lang="en-CA" sz="1900" u="none" cap="none" strike="noStrike">
                <a:solidFill>
                  <a:srgbClr val="000000"/>
                </a:solidFill>
                <a:latin typeface="Arial"/>
                <a:ea typeface="Arial"/>
                <a:cs typeface="Arial"/>
                <a:sym typeface="Arial"/>
              </a:rPr>
              <a:t>experimental</a:t>
            </a:r>
            <a:r>
              <a:rPr b="0" i="0" lang="en-CA" sz="1900" u="none" cap="none" strike="noStrike">
                <a:solidFill>
                  <a:srgbClr val="000000"/>
                </a:solidFill>
                <a:latin typeface="Arial"/>
                <a:ea typeface="Arial"/>
                <a:cs typeface="Arial"/>
                <a:sym typeface="Arial"/>
              </a:rPr>
              <a:t> status, off by default</a:t>
            </a:r>
            <a:endParaRPr b="0" i="0" sz="1900" u="none" cap="none" strike="noStrike">
              <a:solidFill>
                <a:srgbClr val="000000"/>
              </a:solidFill>
              <a:latin typeface="Arial"/>
              <a:ea typeface="Arial"/>
              <a:cs typeface="Arial"/>
              <a:sym typeface="Arial"/>
            </a:endParaRPr>
          </a:p>
        </p:txBody>
      </p:sp>
      <p:sp>
        <p:nvSpPr>
          <p:cNvPr id="103" name="Google Shape;103;p15"/>
          <p:cNvSpPr/>
          <p:nvPr/>
        </p:nvSpPr>
        <p:spPr>
          <a:xfrm>
            <a:off x="2172026" y="1999965"/>
            <a:ext cx="5268600" cy="11487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04" name="Google Shape;104;p15"/>
          <p:cNvSpPr/>
          <p:nvPr/>
        </p:nvSpPr>
        <p:spPr>
          <a:xfrm>
            <a:off x="2091350" y="1867800"/>
            <a:ext cx="5268600" cy="11817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105" name="Google Shape;105;p15"/>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Let it rain!</a:t>
            </a:r>
            <a:endParaRPr sz="4800" cap="small">
              <a:solidFill>
                <a:schemeClr val="dk2"/>
              </a:solidFill>
              <a:latin typeface="Open Sans ExtraBold"/>
              <a:ea typeface="Open Sans ExtraBold"/>
              <a:cs typeface="Open Sans ExtraBold"/>
              <a:sym typeface="Open Sans ExtraBold"/>
            </a:endParaRPr>
          </a:p>
          <a:p>
            <a:pPr indent="0" lvl="0" marL="0" marR="0" rtl="0" algn="ctr">
              <a:lnSpc>
                <a:spcPct val="100000"/>
              </a:lnSpc>
              <a:spcBef>
                <a:spcPts val="0"/>
              </a:spcBef>
              <a:spcAft>
                <a:spcPts val="0"/>
              </a:spcAft>
              <a:buSzPts val="1800"/>
              <a:buFont typeface="Arial"/>
              <a:buNone/>
            </a:pPr>
            <a:r>
              <a:t/>
            </a:r>
            <a:endParaRPr/>
          </a:p>
        </p:txBody>
      </p:sp>
      <p:sp>
        <p:nvSpPr>
          <p:cNvPr id="106" name="Google Shape;106;p15"/>
          <p:cNvSpPr txBox="1"/>
          <p:nvPr>
            <p:ph idx="4294967295" type="body"/>
          </p:nvPr>
        </p:nvSpPr>
        <p:spPr>
          <a:xfrm>
            <a:off x="2184485" y="1762957"/>
            <a:ext cx="5150400" cy="6396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2400"/>
              </a:spcBef>
              <a:spcAft>
                <a:spcPts val="600"/>
              </a:spcAft>
              <a:buSzPts val="1400"/>
              <a:buNone/>
            </a:pPr>
            <a:r>
              <a:rPr b="1" lang="en-CA" sz="2300"/>
              <a:t>[META] Streaming Index API</a:t>
            </a:r>
            <a:endParaRPr sz="1800"/>
          </a:p>
        </p:txBody>
      </p:sp>
      <p:sp>
        <p:nvSpPr>
          <p:cNvPr id="107" name="Google Shape;107;p15">
            <a:hlinkClick r:id="rId5"/>
          </p:cNvPr>
          <p:cNvSpPr txBox="1"/>
          <p:nvPr>
            <p:ph idx="4294967295" type="body"/>
          </p:nvPr>
        </p:nvSpPr>
        <p:spPr>
          <a:xfrm>
            <a:off x="2184485" y="2368948"/>
            <a:ext cx="5150400" cy="60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800"/>
              <a:buFont typeface="Arial"/>
              <a:buNone/>
            </a:pPr>
            <a:r>
              <a:rPr lang="en-CA" sz="1700" u="sng">
                <a:solidFill>
                  <a:schemeClr val="hlink"/>
                </a:solidFill>
                <a:hlinkClick r:id="rId6"/>
              </a:rPr>
              <a:t>https://github.com/opensearch-project/OpenSearch/issues/9065</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4294967295" type="title"/>
          </p:nvPr>
        </p:nvSpPr>
        <p:spPr>
          <a:xfrm>
            <a:off x="854640" y="4447800"/>
            <a:ext cx="9142800" cy="1640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3" name="Google Shape;113;p16"/>
          <p:cNvSpPr txBox="1"/>
          <p:nvPr>
            <p:ph idx="4294967295" type="subTitle"/>
          </p:nvPr>
        </p:nvSpPr>
        <p:spPr>
          <a:xfrm>
            <a:off x="854640" y="3693600"/>
            <a:ext cx="9142800" cy="7530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14" name="Google Shape;114;p16"/>
          <p:cNvPicPr preferRelativeResize="0"/>
          <p:nvPr/>
        </p:nvPicPr>
        <p:blipFill rotWithShape="1">
          <a:blip r:embed="rId3">
            <a:alphaModFix/>
          </a:blip>
          <a:srcRect b="0" l="0" r="0" t="0"/>
          <a:stretch/>
        </p:blipFill>
        <p:spPr>
          <a:xfrm>
            <a:off x="0" y="360"/>
            <a:ext cx="12191038" cy="6856200"/>
          </a:xfrm>
          <a:prstGeom prst="rect">
            <a:avLst/>
          </a:prstGeom>
          <a:noFill/>
          <a:ln>
            <a:noFill/>
          </a:ln>
        </p:spPr>
      </p:pic>
      <p:sp>
        <p:nvSpPr>
          <p:cNvPr id="115" name="Google Shape;115;p16"/>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Secure Transports Revamp</a:t>
            </a:r>
            <a:endParaRPr sz="4800" cap="small">
              <a:solidFill>
                <a:schemeClr val="dk2"/>
              </a:solidFill>
              <a:latin typeface="Open Sans ExtraBold"/>
              <a:ea typeface="Open Sans ExtraBold"/>
              <a:cs typeface="Open Sans ExtraBold"/>
              <a:sym typeface="Open Sans ExtraBold"/>
            </a:endParaRPr>
          </a:p>
        </p:txBody>
      </p:sp>
      <p:pic>
        <p:nvPicPr>
          <p:cNvPr id="116" name="Google Shape;116;p16"/>
          <p:cNvPicPr preferRelativeResize="0"/>
          <p:nvPr/>
        </p:nvPicPr>
        <p:blipFill rotWithShape="1">
          <a:blip r:embed="rId4">
            <a:alphaModFix/>
          </a:blip>
          <a:srcRect b="-6989" l="-16733" r="-17135" t="-6841"/>
          <a:stretch/>
        </p:blipFill>
        <p:spPr>
          <a:xfrm>
            <a:off x="426295" y="2115905"/>
            <a:ext cx="2434680" cy="2434681"/>
          </a:xfrm>
          <a:prstGeom prst="rect">
            <a:avLst/>
          </a:prstGeom>
          <a:noFill/>
          <a:ln cap="flat" cmpd="sng" w="38100">
            <a:solidFill>
              <a:srgbClr val="FFBC4D"/>
            </a:solidFill>
            <a:prstDash val="solid"/>
            <a:round/>
            <a:headEnd len="sm" w="sm" type="none"/>
            <a:tailEnd len="sm" w="sm" type="none"/>
          </a:ln>
        </p:spPr>
      </p:pic>
      <p:sp>
        <p:nvSpPr>
          <p:cNvPr id="117" name="Google Shape;117;p16"/>
          <p:cNvSpPr/>
          <p:nvPr/>
        </p:nvSpPr>
        <p:spPr>
          <a:xfrm>
            <a:off x="2956875" y="1798225"/>
            <a:ext cx="6873900" cy="32778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18" name="Google Shape;118;p16"/>
          <p:cNvSpPr/>
          <p:nvPr/>
        </p:nvSpPr>
        <p:spPr>
          <a:xfrm>
            <a:off x="2860975" y="1680175"/>
            <a:ext cx="6873900" cy="32778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19" name="Google Shape;119;p16">
            <a:hlinkClick r:id="rId5"/>
          </p:cNvPr>
          <p:cNvSpPr txBox="1"/>
          <p:nvPr>
            <p:ph idx="4294967295" type="body"/>
          </p:nvPr>
        </p:nvSpPr>
        <p:spPr>
          <a:xfrm>
            <a:off x="3103575" y="1925425"/>
            <a:ext cx="6443700" cy="26601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0"/>
              </a:spcBef>
              <a:spcAft>
                <a:spcPts val="0"/>
              </a:spcAft>
              <a:buClr>
                <a:srgbClr val="000000"/>
              </a:buClr>
              <a:buSzPts val="1700"/>
              <a:buChar char="-"/>
            </a:pPr>
            <a:r>
              <a:rPr lang="en-CA" sz="1700"/>
              <a:t>introduce new </a:t>
            </a:r>
            <a:r>
              <a:rPr b="1" lang="en-CA" sz="1700">
                <a:solidFill>
                  <a:srgbClr val="2A00FF"/>
                </a:solidFill>
              </a:rPr>
              <a:t>SecureTransportSettingsProvider</a:t>
            </a:r>
            <a:r>
              <a:rPr b="1" lang="en-CA" sz="1700"/>
              <a:t> </a:t>
            </a:r>
            <a:r>
              <a:rPr lang="en-CA" sz="1700"/>
              <a:t>APIs</a:t>
            </a:r>
            <a:endParaRPr sz="1700"/>
          </a:p>
          <a:p>
            <a:pPr indent="-336550" lvl="0" marL="457200" rtl="0" algn="l">
              <a:lnSpc>
                <a:spcPct val="100000"/>
              </a:lnSpc>
              <a:spcBef>
                <a:spcPts val="0"/>
              </a:spcBef>
              <a:spcAft>
                <a:spcPts val="0"/>
              </a:spcAft>
              <a:buSzPts val="1700"/>
              <a:buChar char="-"/>
            </a:pPr>
            <a:r>
              <a:rPr lang="en-CA" sz="1700"/>
              <a:t>completely decouple </a:t>
            </a:r>
            <a:r>
              <a:rPr b="1" lang="en-CA" sz="1700"/>
              <a:t>security </a:t>
            </a:r>
            <a:r>
              <a:rPr lang="en-CA" sz="1700"/>
              <a:t>plugin from hard-coded transport support implementation</a:t>
            </a:r>
            <a:endParaRPr sz="1700"/>
          </a:p>
          <a:p>
            <a:pPr indent="-336550" lvl="0" marL="457200" rtl="0" algn="l">
              <a:lnSpc>
                <a:spcPct val="100000"/>
              </a:lnSpc>
              <a:spcBef>
                <a:spcPts val="0"/>
              </a:spcBef>
              <a:spcAft>
                <a:spcPts val="0"/>
              </a:spcAft>
              <a:buSzPts val="1700"/>
              <a:buChar char="-"/>
            </a:pPr>
            <a:r>
              <a:rPr lang="en-CA" sz="1700"/>
              <a:t>enhance </a:t>
            </a:r>
            <a:r>
              <a:rPr b="1" lang="en-CA" sz="1700">
                <a:solidFill>
                  <a:srgbClr val="2A00FF"/>
                </a:solidFill>
              </a:rPr>
              <a:t>NetworkPlugin</a:t>
            </a:r>
            <a:r>
              <a:rPr lang="en-CA" sz="1700"/>
              <a:t> with the ability to configure (optionally) secure transports</a:t>
            </a:r>
            <a:endParaRPr sz="1700"/>
          </a:p>
          <a:p>
            <a:pPr indent="-336550" lvl="0" marL="457200" rtl="0" algn="l">
              <a:lnSpc>
                <a:spcPct val="100000"/>
              </a:lnSpc>
              <a:spcBef>
                <a:spcPts val="0"/>
              </a:spcBef>
              <a:spcAft>
                <a:spcPts val="0"/>
              </a:spcAft>
              <a:buSzPts val="1700"/>
              <a:buChar char="-"/>
            </a:pPr>
            <a:r>
              <a:rPr lang="en-CA" sz="1700"/>
              <a:t>consolidate secure transport implementations under the plugins / modules they belong to (</a:t>
            </a:r>
            <a:r>
              <a:rPr b="1" lang="en-CA" sz="1700"/>
              <a:t>transport-nio</a:t>
            </a:r>
            <a:r>
              <a:rPr lang="en-CA" sz="1700"/>
              <a:t> in development)</a:t>
            </a:r>
            <a:endParaRPr sz="1700"/>
          </a:p>
          <a:p>
            <a:pPr indent="-336550" lvl="0" marL="457200" rtl="0" algn="l">
              <a:lnSpc>
                <a:spcPct val="100000"/>
              </a:lnSpc>
              <a:spcBef>
                <a:spcPts val="0"/>
              </a:spcBef>
              <a:spcAft>
                <a:spcPts val="0"/>
              </a:spcAft>
              <a:buSzPts val="1700"/>
              <a:buChar char="-"/>
            </a:pPr>
            <a:r>
              <a:rPr lang="en-CA" sz="1700"/>
              <a:t>new APIs are marked as </a:t>
            </a:r>
            <a:r>
              <a:rPr b="1" lang="en-CA" sz="1700"/>
              <a:t>experimental</a:t>
            </a:r>
            <a:r>
              <a:rPr lang="en-CA" sz="1700"/>
              <a:t> as of today (but proven to be quite stable)</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b="-4709" l="-11184" r="-12945" t="-5060"/>
          <a:stretch/>
        </p:blipFill>
        <p:spPr>
          <a:xfrm>
            <a:off x="426295" y="2115905"/>
            <a:ext cx="2434680" cy="2434681"/>
          </a:xfrm>
          <a:prstGeom prst="rect">
            <a:avLst/>
          </a:prstGeom>
          <a:noFill/>
          <a:ln cap="flat" cmpd="sng" w="38100">
            <a:solidFill>
              <a:srgbClr val="FFBC4D"/>
            </a:solidFill>
            <a:prstDash val="solid"/>
            <a:round/>
            <a:headEnd len="sm" w="sm" type="none"/>
            <a:tailEnd len="sm" w="sm" type="none"/>
          </a:ln>
        </p:spPr>
      </p:pic>
      <p:sp>
        <p:nvSpPr>
          <p:cNvPr id="125" name="Google Shape;125;p17"/>
          <p:cNvSpPr/>
          <p:nvPr/>
        </p:nvSpPr>
        <p:spPr>
          <a:xfrm>
            <a:off x="2956875" y="2001625"/>
            <a:ext cx="6873900" cy="27537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26" name="Google Shape;126;p17"/>
          <p:cNvSpPr/>
          <p:nvPr/>
        </p:nvSpPr>
        <p:spPr>
          <a:xfrm>
            <a:off x="2860975" y="1911150"/>
            <a:ext cx="6873900" cy="27537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Open Sans"/>
              <a:ea typeface="Open Sans"/>
              <a:cs typeface="Open Sans"/>
              <a:sym typeface="Open Sans"/>
            </a:endParaRPr>
          </a:p>
        </p:txBody>
      </p:sp>
      <p:sp>
        <p:nvSpPr>
          <p:cNvPr id="127" name="Google Shape;127;p17">
            <a:hlinkClick r:id="rId4"/>
          </p:cNvPr>
          <p:cNvSpPr txBox="1"/>
          <p:nvPr>
            <p:ph idx="4294967295" type="body"/>
          </p:nvPr>
        </p:nvSpPr>
        <p:spPr>
          <a:xfrm>
            <a:off x="3103575" y="2001625"/>
            <a:ext cx="6443700" cy="2660100"/>
          </a:xfrm>
          <a:prstGeom prst="rect">
            <a:avLst/>
          </a:prstGeom>
          <a:noFill/>
          <a:ln>
            <a:noFill/>
          </a:ln>
        </p:spPr>
        <p:txBody>
          <a:bodyPr anchorCtr="0" anchor="t" bIns="45700" lIns="91425" spcFirstLastPara="1" rIns="91425" wrap="square" tIns="45700">
            <a:noAutofit/>
          </a:bodyPr>
          <a:lstStyle/>
          <a:p>
            <a:pPr indent="-336550" lvl="0" marL="457200" marR="0" rtl="0" algn="l">
              <a:lnSpc>
                <a:spcPct val="100000"/>
              </a:lnSpc>
              <a:spcBef>
                <a:spcPts val="0"/>
              </a:spcBef>
              <a:spcAft>
                <a:spcPts val="0"/>
              </a:spcAft>
              <a:buClr>
                <a:srgbClr val="000000"/>
              </a:buClr>
              <a:buSzPts val="1700"/>
              <a:buFont typeface="Arial"/>
              <a:buChar char="-"/>
            </a:pPr>
            <a:r>
              <a:rPr b="1" lang="en-CA" sz="1700"/>
              <a:t>Netty 4.1</a:t>
            </a:r>
            <a:r>
              <a:rPr lang="en-CA" sz="1700"/>
              <a:t> (still best in class)</a:t>
            </a:r>
            <a:endParaRPr sz="1700"/>
          </a:p>
          <a:p>
            <a:pPr indent="-336550" lvl="0" marL="457200" rtl="0" algn="l">
              <a:lnSpc>
                <a:spcPct val="100000"/>
              </a:lnSpc>
              <a:spcBef>
                <a:spcPts val="0"/>
              </a:spcBef>
              <a:spcAft>
                <a:spcPts val="0"/>
              </a:spcAft>
              <a:buSzPts val="1700"/>
              <a:buChar char="-"/>
            </a:pPr>
            <a:r>
              <a:rPr lang="en-CA" sz="1700"/>
              <a:t>relies on reactive streams</a:t>
            </a:r>
            <a:endParaRPr sz="1700"/>
          </a:p>
          <a:p>
            <a:pPr indent="-336550" lvl="0" marL="457200" marR="0" rtl="0" algn="l">
              <a:lnSpc>
                <a:spcPct val="100000"/>
              </a:lnSpc>
              <a:spcBef>
                <a:spcPts val="0"/>
              </a:spcBef>
              <a:spcAft>
                <a:spcPts val="0"/>
              </a:spcAft>
              <a:buSzPts val="1700"/>
              <a:buChar char="-"/>
            </a:pPr>
            <a:r>
              <a:rPr lang="en-CA" sz="1700"/>
              <a:t>built on top of </a:t>
            </a:r>
            <a:r>
              <a:rPr b="1" lang="en-CA" sz="1700"/>
              <a:t>Project Reactor</a:t>
            </a:r>
            <a:r>
              <a:rPr lang="en-CA" sz="1700"/>
              <a:t> (</a:t>
            </a:r>
            <a:r>
              <a:rPr lang="en-CA" sz="1700" u="sng">
                <a:solidFill>
                  <a:schemeClr val="hlink"/>
                </a:solidFill>
                <a:hlinkClick r:id="rId5"/>
              </a:rPr>
              <a:t>https://github.com/reactor/reactor-core</a:t>
            </a:r>
            <a:r>
              <a:rPr lang="en-CA" sz="1700"/>
              <a:t>) and </a:t>
            </a:r>
            <a:r>
              <a:rPr b="1" lang="en-CA" sz="1700"/>
              <a:t>Reactor Netty</a:t>
            </a:r>
            <a:r>
              <a:rPr lang="en-CA" sz="1700"/>
              <a:t> (</a:t>
            </a:r>
            <a:r>
              <a:rPr lang="en-CA" sz="1700" u="sng">
                <a:solidFill>
                  <a:schemeClr val="hlink"/>
                </a:solidFill>
                <a:hlinkClick r:id="rId6"/>
              </a:rPr>
              <a:t>https://github.com/reactor/reactor-netty/</a:t>
            </a:r>
            <a:r>
              <a:rPr lang="en-CA" sz="1700"/>
              <a:t>)</a:t>
            </a:r>
            <a:endParaRPr sz="1700"/>
          </a:p>
          <a:p>
            <a:pPr indent="-336550" lvl="0" marL="457200" rtl="0" algn="l">
              <a:lnSpc>
                <a:spcPct val="100000"/>
              </a:lnSpc>
              <a:spcBef>
                <a:spcPts val="0"/>
              </a:spcBef>
              <a:spcAft>
                <a:spcPts val="0"/>
              </a:spcAft>
              <a:buSzPts val="1700"/>
              <a:buChar char="-"/>
            </a:pPr>
            <a:r>
              <a:rPr lang="en-CA" sz="1700"/>
              <a:t>comes with HTTP/1.1 and HTTP/2, HTTP/3 in development</a:t>
            </a:r>
            <a:endParaRPr sz="1700"/>
          </a:p>
          <a:p>
            <a:pPr indent="-336550" lvl="0" marL="457200" rtl="0" algn="l">
              <a:lnSpc>
                <a:spcPct val="100000"/>
              </a:lnSpc>
              <a:spcBef>
                <a:spcPts val="0"/>
              </a:spcBef>
              <a:spcAft>
                <a:spcPts val="0"/>
              </a:spcAft>
              <a:buSzPts val="1700"/>
              <a:buChar char="-"/>
            </a:pPr>
            <a:r>
              <a:rPr lang="en-CA" sz="1700"/>
              <a:t>marked as </a:t>
            </a:r>
            <a:r>
              <a:rPr b="1" lang="en-CA" sz="1700"/>
              <a:t>experimental</a:t>
            </a:r>
            <a:r>
              <a:rPr lang="en-CA" sz="1700"/>
              <a:t> as of today</a:t>
            </a:r>
            <a:endParaRPr sz="1700"/>
          </a:p>
          <a:p>
            <a:pPr indent="-336550" lvl="0" marL="457200" rtl="0" algn="l">
              <a:lnSpc>
                <a:spcPct val="100000"/>
              </a:lnSpc>
              <a:spcBef>
                <a:spcPts val="0"/>
              </a:spcBef>
              <a:spcAft>
                <a:spcPts val="0"/>
              </a:spcAft>
              <a:buSzPts val="1700"/>
              <a:buChar char="-"/>
            </a:pPr>
            <a:r>
              <a:rPr lang="en-CA" sz="1700" u="sng">
                <a:solidFill>
                  <a:schemeClr val="hlink"/>
                </a:solidFill>
                <a:hlinkClick r:id="rId7"/>
              </a:rPr>
              <a:t>https://opensearch.org/docs/latest/install-and-configure/configuring-opensearch/network-settings</a:t>
            </a:r>
            <a:endParaRPr sz="1700"/>
          </a:p>
        </p:txBody>
      </p:sp>
      <p:sp>
        <p:nvSpPr>
          <p:cNvPr id="128" name="Google Shape;128;p17"/>
          <p:cNvSpPr txBox="1"/>
          <p:nvPr>
            <p:ph idx="4294967295" type="title"/>
          </p:nvPr>
        </p:nvSpPr>
        <p:spPr>
          <a:xfrm>
            <a:off x="432720" y="422280"/>
            <a:ext cx="10514400" cy="913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SzPts val="1800"/>
              <a:buFont typeface="Arial"/>
              <a:buNone/>
            </a:pPr>
            <a:r>
              <a:rPr lang="en-CA" sz="4800" cap="small">
                <a:solidFill>
                  <a:schemeClr val="dk2"/>
                </a:solidFill>
                <a:latin typeface="Open Sans ExtraBold"/>
                <a:ea typeface="Open Sans ExtraBold"/>
                <a:cs typeface="Open Sans ExtraBold"/>
                <a:sym typeface="Open Sans ExtraBold"/>
              </a:rPr>
              <a:t>Reactor Netty 4 transport plugin</a:t>
            </a:r>
            <a:endParaRPr sz="4800" cap="small">
              <a:solidFill>
                <a:schemeClr val="dk2"/>
              </a:solidFill>
              <a:latin typeface="Open Sans ExtraBold"/>
              <a:ea typeface="Open Sans ExtraBold"/>
              <a:cs typeface="Open Sans ExtraBold"/>
              <a:sym typeface="Open Sans ExtraBold"/>
            </a:endParaRPr>
          </a:p>
        </p:txBody>
      </p:sp>
      <p:pic>
        <p:nvPicPr>
          <p:cNvPr id="129" name="Google Shape;129;p17"/>
          <p:cNvPicPr preferRelativeResize="0"/>
          <p:nvPr/>
        </p:nvPicPr>
        <p:blipFill rotWithShape="1">
          <a:blip r:embed="rId8">
            <a:alphaModFix/>
          </a:blip>
          <a:srcRect b="-12358" l="-4880" r="-4540" t="-14398"/>
          <a:stretch/>
        </p:blipFill>
        <p:spPr>
          <a:xfrm>
            <a:off x="3158345" y="5026530"/>
            <a:ext cx="1636561" cy="1636560"/>
          </a:xfrm>
          <a:prstGeom prst="rect">
            <a:avLst/>
          </a:prstGeom>
          <a:noFill/>
          <a:ln cap="flat" cmpd="sng" w="38100">
            <a:solidFill>
              <a:srgbClr val="FFBC4D"/>
            </a:solidFill>
            <a:prstDash val="solid"/>
            <a:round/>
            <a:headEnd len="sm" w="sm" type="none"/>
            <a:tailEnd len="sm" w="sm" type="none"/>
          </a:ln>
        </p:spPr>
      </p:pic>
      <p:sp>
        <p:nvSpPr>
          <p:cNvPr id="130" name="Google Shape;130;p17"/>
          <p:cNvSpPr/>
          <p:nvPr/>
        </p:nvSpPr>
        <p:spPr>
          <a:xfrm>
            <a:off x="4897650" y="5271325"/>
            <a:ext cx="6873900" cy="1338600"/>
          </a:xfrm>
          <a:prstGeom prst="roundRect">
            <a:avLst>
              <a:gd fmla="val 16667" name="adj"/>
            </a:avLst>
          </a:prstGeom>
          <a:solidFill>
            <a:srgbClr val="005170"/>
          </a:solid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Open Sans"/>
              <a:ea typeface="Open Sans"/>
              <a:cs typeface="Open Sans"/>
              <a:sym typeface="Open Sans"/>
            </a:endParaRPr>
          </a:p>
        </p:txBody>
      </p:sp>
      <p:sp>
        <p:nvSpPr>
          <p:cNvPr id="131" name="Google Shape;131;p17"/>
          <p:cNvSpPr/>
          <p:nvPr/>
        </p:nvSpPr>
        <p:spPr>
          <a:xfrm>
            <a:off x="4816975" y="5172225"/>
            <a:ext cx="6873900" cy="1338600"/>
          </a:xfrm>
          <a:prstGeom prst="roundRect">
            <a:avLst>
              <a:gd fmla="val 16667" name="adj"/>
            </a:avLst>
          </a:prstGeom>
          <a:solidFill>
            <a:schemeClr val="accent4"/>
          </a:solid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900" u="none" cap="none" strike="noStrike">
              <a:solidFill>
                <a:srgbClr val="000000"/>
              </a:solidFill>
              <a:latin typeface="Arial"/>
              <a:ea typeface="Arial"/>
              <a:cs typeface="Arial"/>
              <a:sym typeface="Arial"/>
            </a:endParaRPr>
          </a:p>
        </p:txBody>
      </p:sp>
      <p:sp>
        <p:nvSpPr>
          <p:cNvPr id="132" name="Google Shape;132;p17"/>
          <p:cNvSpPr txBox="1"/>
          <p:nvPr>
            <p:ph idx="4294967295" type="body"/>
          </p:nvPr>
        </p:nvSpPr>
        <p:spPr>
          <a:xfrm>
            <a:off x="4910100" y="5172225"/>
            <a:ext cx="6633300" cy="1338600"/>
          </a:xfrm>
          <a:prstGeom prst="rect">
            <a:avLst/>
          </a:prstGeom>
          <a:noFill/>
          <a:ln>
            <a:noFill/>
          </a:ln>
        </p:spPr>
        <p:txBody>
          <a:bodyPr anchorCtr="0" anchor="b" bIns="45700" lIns="91425" spcFirstLastPara="1" rIns="91425" wrap="square" tIns="45700">
            <a:noAutofit/>
          </a:bodyPr>
          <a:lstStyle/>
          <a:p>
            <a:pPr indent="-317500" lvl="0" marL="457200" rtl="0" algn="l">
              <a:lnSpc>
                <a:spcPct val="115000"/>
              </a:lnSpc>
              <a:spcBef>
                <a:spcPts val="2400"/>
              </a:spcBef>
              <a:spcAft>
                <a:spcPts val="0"/>
              </a:spcAft>
              <a:buSzPts val="1400"/>
              <a:buChar char="-"/>
            </a:pPr>
            <a:r>
              <a:rPr lang="en-CA"/>
              <a:t>saved us a lot of time (of baking </a:t>
            </a:r>
            <a:r>
              <a:rPr lang="en-CA" sz="1700"/>
              <a:t>reactive streams into existing </a:t>
            </a:r>
            <a:r>
              <a:rPr b="1" lang="en-CA" sz="1700"/>
              <a:t>Netty 4</a:t>
            </a:r>
            <a:r>
              <a:rPr lang="en-CA" sz="1700"/>
              <a:t> transport)</a:t>
            </a:r>
            <a:endParaRPr sz="1700"/>
          </a:p>
          <a:p>
            <a:pPr indent="-336550" lvl="0" marL="457200" rtl="0" algn="l">
              <a:lnSpc>
                <a:spcPct val="115000"/>
              </a:lnSpc>
              <a:spcBef>
                <a:spcPts val="0"/>
              </a:spcBef>
              <a:spcAft>
                <a:spcPts val="0"/>
              </a:spcAft>
              <a:buSzPts val="1700"/>
              <a:buChar char="-"/>
            </a:pPr>
            <a:r>
              <a:rPr lang="en-CA" sz="1700"/>
              <a:t>natively supported by the </a:t>
            </a:r>
            <a:r>
              <a:rPr b="1" lang="en-CA" sz="1700"/>
              <a:t>security</a:t>
            </a:r>
            <a:r>
              <a:rPr lang="en-CA" sz="1700"/>
              <a:t> plugin</a:t>
            </a:r>
            <a:endParaRPr sz="1700"/>
          </a:p>
          <a:p>
            <a:pPr indent="-336550" lvl="0" marL="457200" rtl="0" algn="l">
              <a:lnSpc>
                <a:spcPct val="115000"/>
              </a:lnSpc>
              <a:spcBef>
                <a:spcPts val="0"/>
              </a:spcBef>
              <a:spcAft>
                <a:spcPts val="0"/>
              </a:spcAft>
              <a:buSzPts val="1700"/>
              <a:buChar char="-"/>
            </a:pPr>
            <a:r>
              <a:rPr lang="en-CA" sz="1700"/>
              <a:t>does not implement native transport yet (HTTP only)</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OSC2023_LightMode">
  <a:themeElements>
    <a:clrScheme name="OSC Moody">
      <a:dk1>
        <a:srgbClr val="00162E"/>
      </a:dk1>
      <a:lt1>
        <a:srgbClr val="FFFFFF"/>
      </a:lt1>
      <a:dk2>
        <a:srgbClr val="002149"/>
      </a:dk2>
      <a:lt2>
        <a:srgbClr val="D9E1E2"/>
      </a:lt2>
      <a:accent1>
        <a:srgbClr val="003551"/>
      </a:accent1>
      <a:accent2>
        <a:srgbClr val="411D52"/>
      </a:accent2>
      <a:accent3>
        <a:srgbClr val="94A1A8"/>
      </a:accent3>
      <a:accent4>
        <a:srgbClr val="FFBC4D"/>
      </a:accent4>
      <a:accent5>
        <a:srgbClr val="00A3E0"/>
      </a:accent5>
      <a:accent6>
        <a:srgbClr val="42B0AB"/>
      </a:accent6>
      <a:hlink>
        <a:srgbClr val="0563C1"/>
      </a:hlink>
      <a:folHlink>
        <a:srgbClr val="A93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SC2023_LightMode">
  <a:themeElements>
    <a:clrScheme name="OSC Moody">
      <a:dk1>
        <a:srgbClr val="00162E"/>
      </a:dk1>
      <a:lt1>
        <a:srgbClr val="FFFFFF"/>
      </a:lt1>
      <a:dk2>
        <a:srgbClr val="002149"/>
      </a:dk2>
      <a:lt2>
        <a:srgbClr val="D9E1E2"/>
      </a:lt2>
      <a:accent1>
        <a:srgbClr val="003551"/>
      </a:accent1>
      <a:accent2>
        <a:srgbClr val="411D52"/>
      </a:accent2>
      <a:accent3>
        <a:srgbClr val="94A1A8"/>
      </a:accent3>
      <a:accent4>
        <a:srgbClr val="FFBC4D"/>
      </a:accent4>
      <a:accent5>
        <a:srgbClr val="00A3E0"/>
      </a:accent5>
      <a:accent6>
        <a:srgbClr val="42B0AB"/>
      </a:accent6>
      <a:hlink>
        <a:srgbClr val="0563C1"/>
      </a:hlink>
      <a:folHlink>
        <a:srgbClr val="A93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SC2023_LightMode">
  <a:themeElements>
    <a:clrScheme name="OSC Moody">
      <a:dk1>
        <a:srgbClr val="00162E"/>
      </a:dk1>
      <a:lt1>
        <a:srgbClr val="FFFFFF"/>
      </a:lt1>
      <a:dk2>
        <a:srgbClr val="002149"/>
      </a:dk2>
      <a:lt2>
        <a:srgbClr val="D9E1E2"/>
      </a:lt2>
      <a:accent1>
        <a:srgbClr val="003551"/>
      </a:accent1>
      <a:accent2>
        <a:srgbClr val="411D52"/>
      </a:accent2>
      <a:accent3>
        <a:srgbClr val="94A1A8"/>
      </a:accent3>
      <a:accent4>
        <a:srgbClr val="FFBC4D"/>
      </a:accent4>
      <a:accent5>
        <a:srgbClr val="00A3E0"/>
      </a:accent5>
      <a:accent6>
        <a:srgbClr val="42B0AB"/>
      </a:accent6>
      <a:hlink>
        <a:srgbClr val="0563C1"/>
      </a:hlink>
      <a:folHlink>
        <a:srgbClr val="A93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SC2023_LightMode">
  <a:themeElements>
    <a:clrScheme name="OSC Moody">
      <a:dk1>
        <a:srgbClr val="00162E"/>
      </a:dk1>
      <a:lt1>
        <a:srgbClr val="FFFFFF"/>
      </a:lt1>
      <a:dk2>
        <a:srgbClr val="002149"/>
      </a:dk2>
      <a:lt2>
        <a:srgbClr val="D9E1E2"/>
      </a:lt2>
      <a:accent1>
        <a:srgbClr val="003551"/>
      </a:accent1>
      <a:accent2>
        <a:srgbClr val="411D52"/>
      </a:accent2>
      <a:accent3>
        <a:srgbClr val="94A1A8"/>
      </a:accent3>
      <a:accent4>
        <a:srgbClr val="FFBC4D"/>
      </a:accent4>
      <a:accent5>
        <a:srgbClr val="00A3E0"/>
      </a:accent5>
      <a:accent6>
        <a:srgbClr val="42B0AB"/>
      </a:accent6>
      <a:hlink>
        <a:srgbClr val="0563C1"/>
      </a:hlink>
      <a:folHlink>
        <a:srgbClr val="A93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